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7"/>
  </p:notesMasterIdLst>
  <p:handoutMasterIdLst>
    <p:handoutMasterId r:id="rId208"/>
  </p:handoutMasterIdLst>
  <p:sldIdLst>
    <p:sldId id="257" r:id="rId2"/>
    <p:sldId id="260" r:id="rId3"/>
    <p:sldId id="261" r:id="rId4"/>
    <p:sldId id="458" r:id="rId5"/>
    <p:sldId id="262" r:id="rId6"/>
    <p:sldId id="263" r:id="rId7"/>
    <p:sldId id="264" r:id="rId8"/>
    <p:sldId id="265" r:id="rId9"/>
    <p:sldId id="266" r:id="rId10"/>
    <p:sldId id="267" r:id="rId11"/>
    <p:sldId id="268" r:id="rId12"/>
    <p:sldId id="269" r:id="rId13"/>
    <p:sldId id="271" r:id="rId14"/>
    <p:sldId id="459" r:id="rId15"/>
    <p:sldId id="461" r:id="rId16"/>
    <p:sldId id="462" r:id="rId17"/>
    <p:sldId id="463" r:id="rId18"/>
    <p:sldId id="460" r:id="rId19"/>
    <p:sldId id="464" r:id="rId20"/>
    <p:sldId id="465" r:id="rId21"/>
    <p:sldId id="466" r:id="rId22"/>
    <p:sldId id="467" r:id="rId23"/>
    <p:sldId id="468" r:id="rId24"/>
    <p:sldId id="481" r:id="rId25"/>
    <p:sldId id="469" r:id="rId26"/>
    <p:sldId id="470" r:id="rId27"/>
    <p:sldId id="483" r:id="rId28"/>
    <p:sldId id="471" r:id="rId29"/>
    <p:sldId id="272" r:id="rId30"/>
    <p:sldId id="273" r:id="rId31"/>
    <p:sldId id="274" r:id="rId32"/>
    <p:sldId id="275" r:id="rId33"/>
    <p:sldId id="276" r:id="rId34"/>
    <p:sldId id="277" r:id="rId35"/>
    <p:sldId id="280" r:id="rId36"/>
    <p:sldId id="282" r:id="rId37"/>
    <p:sldId id="283" r:id="rId38"/>
    <p:sldId id="284" r:id="rId39"/>
    <p:sldId id="303" r:id="rId40"/>
    <p:sldId id="287" r:id="rId41"/>
    <p:sldId id="288" r:id="rId42"/>
    <p:sldId id="289" r:id="rId43"/>
    <p:sldId id="304" r:id="rId44"/>
    <p:sldId id="290" r:id="rId45"/>
    <p:sldId id="454" r:id="rId46"/>
    <p:sldId id="292" r:id="rId47"/>
    <p:sldId id="293" r:id="rId48"/>
    <p:sldId id="306" r:id="rId49"/>
    <p:sldId id="474" r:id="rId50"/>
    <p:sldId id="473" r:id="rId51"/>
    <p:sldId id="475" r:id="rId52"/>
    <p:sldId id="294" r:id="rId53"/>
    <p:sldId id="295" r:id="rId54"/>
    <p:sldId id="477" r:id="rId55"/>
    <p:sldId id="296" r:id="rId56"/>
    <p:sldId id="307" r:id="rId57"/>
    <p:sldId id="476" r:id="rId58"/>
    <p:sldId id="478" r:id="rId59"/>
    <p:sldId id="297" r:id="rId60"/>
    <p:sldId id="299" r:id="rId61"/>
    <p:sldId id="300" r:id="rId62"/>
    <p:sldId id="308" r:id="rId63"/>
    <p:sldId id="309" r:id="rId64"/>
    <p:sldId id="310" r:id="rId65"/>
    <p:sldId id="441" r:id="rId66"/>
    <p:sldId id="442"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4" r:id="rId80"/>
    <p:sldId id="325" r:id="rId81"/>
    <p:sldId id="327" r:id="rId82"/>
    <p:sldId id="328" r:id="rId83"/>
    <p:sldId id="329" r:id="rId84"/>
    <p:sldId id="330" r:id="rId85"/>
    <p:sldId id="331" r:id="rId86"/>
    <p:sldId id="332" r:id="rId87"/>
    <p:sldId id="333" r:id="rId88"/>
    <p:sldId id="334" r:id="rId89"/>
    <p:sldId id="335" r:id="rId90"/>
    <p:sldId id="336" r:id="rId91"/>
    <p:sldId id="337" r:id="rId92"/>
    <p:sldId id="443" r:id="rId93"/>
    <p:sldId id="338" r:id="rId94"/>
    <p:sldId id="340" r:id="rId95"/>
    <p:sldId id="341" r:id="rId96"/>
    <p:sldId id="342" r:id="rId97"/>
    <p:sldId id="444" r:id="rId98"/>
    <p:sldId id="457" r:id="rId99"/>
    <p:sldId id="343" r:id="rId100"/>
    <p:sldId id="344" r:id="rId101"/>
    <p:sldId id="345" r:id="rId102"/>
    <p:sldId id="346" r:id="rId103"/>
    <p:sldId id="347" r:id="rId104"/>
    <p:sldId id="348" r:id="rId105"/>
    <p:sldId id="440"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363" r:id="rId120"/>
    <p:sldId id="364" r:id="rId121"/>
    <p:sldId id="365" r:id="rId122"/>
    <p:sldId id="366" r:id="rId123"/>
    <p:sldId id="367" r:id="rId124"/>
    <p:sldId id="368" r:id="rId125"/>
    <p:sldId id="369" r:id="rId126"/>
    <p:sldId id="370" r:id="rId127"/>
    <p:sldId id="371" r:id="rId128"/>
    <p:sldId id="372" r:id="rId129"/>
    <p:sldId id="373" r:id="rId130"/>
    <p:sldId id="374" r:id="rId131"/>
    <p:sldId id="375" r:id="rId132"/>
    <p:sldId id="376" r:id="rId133"/>
    <p:sldId id="377" r:id="rId134"/>
    <p:sldId id="378" r:id="rId135"/>
    <p:sldId id="379" r:id="rId136"/>
    <p:sldId id="380" r:id="rId137"/>
    <p:sldId id="381" r:id="rId138"/>
    <p:sldId id="382" r:id="rId139"/>
    <p:sldId id="383" r:id="rId140"/>
    <p:sldId id="384" r:id="rId141"/>
    <p:sldId id="385" r:id="rId142"/>
    <p:sldId id="386" r:id="rId143"/>
    <p:sldId id="387" r:id="rId144"/>
    <p:sldId id="388" r:id="rId145"/>
    <p:sldId id="389" r:id="rId146"/>
    <p:sldId id="390" r:id="rId147"/>
    <p:sldId id="391" r:id="rId148"/>
    <p:sldId id="392" r:id="rId149"/>
    <p:sldId id="446" r:id="rId150"/>
    <p:sldId id="450" r:id="rId151"/>
    <p:sldId id="447" r:id="rId152"/>
    <p:sldId id="448" r:id="rId153"/>
    <p:sldId id="451" r:id="rId154"/>
    <p:sldId id="449" r:id="rId155"/>
    <p:sldId id="456" r:id="rId156"/>
    <p:sldId id="393" r:id="rId157"/>
    <p:sldId id="394" r:id="rId158"/>
    <p:sldId id="396" r:id="rId159"/>
    <p:sldId id="397" r:id="rId160"/>
    <p:sldId id="398" r:id="rId161"/>
    <p:sldId id="399" r:id="rId162"/>
    <p:sldId id="400" r:id="rId163"/>
    <p:sldId id="401" r:id="rId164"/>
    <p:sldId id="402" r:id="rId165"/>
    <p:sldId id="403" r:id="rId166"/>
    <p:sldId id="404" r:id="rId167"/>
    <p:sldId id="405" r:id="rId168"/>
    <p:sldId id="406" r:id="rId169"/>
    <p:sldId id="407" r:id="rId170"/>
    <p:sldId id="408" r:id="rId171"/>
    <p:sldId id="409" r:id="rId172"/>
    <p:sldId id="410" r:id="rId173"/>
    <p:sldId id="411" r:id="rId174"/>
    <p:sldId id="412" r:id="rId175"/>
    <p:sldId id="413" r:id="rId176"/>
    <p:sldId id="414" r:id="rId177"/>
    <p:sldId id="415" r:id="rId178"/>
    <p:sldId id="416" r:id="rId179"/>
    <p:sldId id="417" r:id="rId180"/>
    <p:sldId id="418" r:id="rId181"/>
    <p:sldId id="419" r:id="rId182"/>
    <p:sldId id="420" r:id="rId183"/>
    <p:sldId id="421" r:id="rId184"/>
    <p:sldId id="422" r:id="rId185"/>
    <p:sldId id="423" r:id="rId186"/>
    <p:sldId id="424" r:id="rId187"/>
    <p:sldId id="425" r:id="rId188"/>
    <p:sldId id="426" r:id="rId189"/>
    <p:sldId id="452" r:id="rId190"/>
    <p:sldId id="453" r:id="rId191"/>
    <p:sldId id="427" r:id="rId192"/>
    <p:sldId id="428" r:id="rId193"/>
    <p:sldId id="429" r:id="rId194"/>
    <p:sldId id="430" r:id="rId195"/>
    <p:sldId id="431" r:id="rId196"/>
    <p:sldId id="432" r:id="rId197"/>
    <p:sldId id="433" r:id="rId198"/>
    <p:sldId id="434" r:id="rId199"/>
    <p:sldId id="435" r:id="rId200"/>
    <p:sldId id="436" r:id="rId201"/>
    <p:sldId id="480" r:id="rId202"/>
    <p:sldId id="479" r:id="rId203"/>
    <p:sldId id="437" r:id="rId204"/>
    <p:sldId id="438" r:id="rId205"/>
    <p:sldId id="455" r:id="rId2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Lucida Grande" charset="0"/>
        <a:ea typeface="ＭＳ Ｐゴシック" charset="0"/>
        <a:cs typeface="Geneva" charset="0"/>
      </a:defRPr>
    </a:lvl1pPr>
    <a:lvl2pPr marL="457200" algn="l" rtl="0" eaLnBrk="0" fontAlgn="base" hangingPunct="0">
      <a:spcBef>
        <a:spcPct val="0"/>
      </a:spcBef>
      <a:spcAft>
        <a:spcPct val="0"/>
      </a:spcAft>
      <a:defRPr sz="2400" kern="1200">
        <a:solidFill>
          <a:schemeClr val="tx1"/>
        </a:solidFill>
        <a:latin typeface="Lucida Grande" charset="0"/>
        <a:ea typeface="ＭＳ Ｐゴシック" charset="0"/>
        <a:cs typeface="Geneva" charset="0"/>
      </a:defRPr>
    </a:lvl2pPr>
    <a:lvl3pPr marL="914400" algn="l" rtl="0" eaLnBrk="0" fontAlgn="base" hangingPunct="0">
      <a:spcBef>
        <a:spcPct val="0"/>
      </a:spcBef>
      <a:spcAft>
        <a:spcPct val="0"/>
      </a:spcAft>
      <a:defRPr sz="2400" kern="1200">
        <a:solidFill>
          <a:schemeClr val="tx1"/>
        </a:solidFill>
        <a:latin typeface="Lucida Grande" charset="0"/>
        <a:ea typeface="ＭＳ Ｐゴシック" charset="0"/>
        <a:cs typeface="Geneva" charset="0"/>
      </a:defRPr>
    </a:lvl3pPr>
    <a:lvl4pPr marL="1371600" algn="l" rtl="0" eaLnBrk="0" fontAlgn="base" hangingPunct="0">
      <a:spcBef>
        <a:spcPct val="0"/>
      </a:spcBef>
      <a:spcAft>
        <a:spcPct val="0"/>
      </a:spcAft>
      <a:defRPr sz="2400" kern="1200">
        <a:solidFill>
          <a:schemeClr val="tx1"/>
        </a:solidFill>
        <a:latin typeface="Lucida Grande" charset="0"/>
        <a:ea typeface="ＭＳ Ｐゴシック" charset="0"/>
        <a:cs typeface="Geneva" charset="0"/>
      </a:defRPr>
    </a:lvl4pPr>
    <a:lvl5pPr marL="1828800" algn="l" rtl="0" eaLnBrk="0" fontAlgn="base" hangingPunct="0">
      <a:spcBef>
        <a:spcPct val="0"/>
      </a:spcBef>
      <a:spcAft>
        <a:spcPct val="0"/>
      </a:spcAft>
      <a:defRPr sz="2400" kern="1200">
        <a:solidFill>
          <a:schemeClr val="tx1"/>
        </a:solidFill>
        <a:latin typeface="Lucida Grande" charset="0"/>
        <a:ea typeface="ＭＳ Ｐゴシック" charset="0"/>
        <a:cs typeface="Geneva" charset="0"/>
      </a:defRPr>
    </a:lvl5pPr>
    <a:lvl6pPr marL="2286000" algn="l" defTabSz="457200" rtl="0" eaLnBrk="1" latinLnBrk="0" hangingPunct="1">
      <a:defRPr sz="2400" kern="1200">
        <a:solidFill>
          <a:schemeClr val="tx1"/>
        </a:solidFill>
        <a:latin typeface="Lucida Grande" charset="0"/>
        <a:ea typeface="ＭＳ Ｐゴシック" charset="0"/>
        <a:cs typeface="Geneva" charset="0"/>
      </a:defRPr>
    </a:lvl6pPr>
    <a:lvl7pPr marL="2743200" algn="l" defTabSz="457200" rtl="0" eaLnBrk="1" latinLnBrk="0" hangingPunct="1">
      <a:defRPr sz="2400" kern="1200">
        <a:solidFill>
          <a:schemeClr val="tx1"/>
        </a:solidFill>
        <a:latin typeface="Lucida Grande" charset="0"/>
        <a:ea typeface="ＭＳ Ｐゴシック" charset="0"/>
        <a:cs typeface="Geneva" charset="0"/>
      </a:defRPr>
    </a:lvl7pPr>
    <a:lvl8pPr marL="3200400" algn="l" defTabSz="457200" rtl="0" eaLnBrk="1" latinLnBrk="0" hangingPunct="1">
      <a:defRPr sz="2400" kern="1200">
        <a:solidFill>
          <a:schemeClr val="tx1"/>
        </a:solidFill>
        <a:latin typeface="Lucida Grande" charset="0"/>
        <a:ea typeface="ＭＳ Ｐゴシック" charset="0"/>
        <a:cs typeface="Geneva" charset="0"/>
      </a:defRPr>
    </a:lvl8pPr>
    <a:lvl9pPr marL="3657600" algn="l" defTabSz="457200" rtl="0" eaLnBrk="1" latinLnBrk="0" hangingPunct="1">
      <a:defRPr sz="2400" kern="1200">
        <a:solidFill>
          <a:schemeClr val="tx1"/>
        </a:solidFill>
        <a:latin typeface="Lucida Grande" charset="0"/>
        <a:ea typeface="ＭＳ Ｐゴシック" charset="0"/>
        <a:cs typeface="Geneva" charset="0"/>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 Chappel" initials="JC"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6EA6"/>
    <a:srgbClr val="1C445E"/>
    <a:srgbClr val="E5131A"/>
    <a:srgbClr val="4B2959"/>
    <a:srgbClr val="4B405E"/>
    <a:srgbClr val="B579C6"/>
    <a:srgbClr val="9C57B9"/>
    <a:srgbClr val="8E76A6"/>
    <a:srgbClr val="B59BDE"/>
    <a:srgbClr val="F7F7F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96207" autoAdjust="0"/>
  </p:normalViewPr>
  <p:slideViewPr>
    <p:cSldViewPr snapToGrid="0" showGuides="1">
      <p:cViewPr varScale="1">
        <p:scale>
          <a:sx n="81" d="100"/>
          <a:sy n="81" d="100"/>
        </p:scale>
        <p:origin x="1118" y="48"/>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theme" Target="theme/theme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commentAuthors" Target="commentAuthors.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56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56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56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FDAE4F5-1F8C-EE42-985F-CE4F37691DB0}" type="slidenum">
              <a:rPr lang="en-US"/>
              <a:pPr/>
              <a:t>‹#›</a:t>
            </a:fld>
            <a:endParaRPr lang="en-US"/>
          </a:p>
        </p:txBody>
      </p:sp>
    </p:spTree>
    <p:extLst>
      <p:ext uri="{BB962C8B-B14F-4D97-AF65-F5344CB8AC3E}">
        <p14:creationId xmlns:p14="http://schemas.microsoft.com/office/powerpoint/2010/main" val="2186469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FFD493-0A9C-574C-B42C-FAD05A2B2AF3}" type="datetimeFigureOut">
              <a:rPr lang="en-US" smtClean="0"/>
              <a:pPr/>
              <a:t>10/25/2018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8E292A-58AA-D244-9906-2449A93E6FC7}" type="slidenum">
              <a:rPr lang="en-US" smtClean="0"/>
              <a:pPr/>
              <a:t>‹#›</a:t>
            </a:fld>
            <a:endParaRPr lang="en-US"/>
          </a:p>
        </p:txBody>
      </p:sp>
    </p:spTree>
    <p:extLst>
      <p:ext uri="{BB962C8B-B14F-4D97-AF65-F5344CB8AC3E}">
        <p14:creationId xmlns:p14="http://schemas.microsoft.com/office/powerpoint/2010/main" val="14237342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2</a:t>
            </a:fld>
            <a:endParaRPr lang="en-CA"/>
          </a:p>
        </p:txBody>
      </p:sp>
    </p:spTree>
    <p:extLst>
      <p:ext uri="{BB962C8B-B14F-4D97-AF65-F5344CB8AC3E}">
        <p14:creationId xmlns:p14="http://schemas.microsoft.com/office/powerpoint/2010/main" val="291965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53</a:t>
            </a:fld>
            <a:endParaRPr lang="en-CA"/>
          </a:p>
        </p:txBody>
      </p:sp>
    </p:spTree>
    <p:extLst>
      <p:ext uri="{BB962C8B-B14F-4D97-AF65-F5344CB8AC3E}">
        <p14:creationId xmlns:p14="http://schemas.microsoft.com/office/powerpoint/2010/main" val="3261727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59</a:t>
            </a:fld>
            <a:endParaRPr lang="en-CA"/>
          </a:p>
        </p:txBody>
      </p:sp>
    </p:spTree>
    <p:extLst>
      <p:ext uri="{BB962C8B-B14F-4D97-AF65-F5344CB8AC3E}">
        <p14:creationId xmlns:p14="http://schemas.microsoft.com/office/powerpoint/2010/main" val="2865163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Answers:  F, T, F</a:t>
            </a:r>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61</a:t>
            </a:fld>
            <a:endParaRPr lang="en-CA"/>
          </a:p>
        </p:txBody>
      </p:sp>
    </p:spTree>
    <p:extLst>
      <p:ext uri="{BB962C8B-B14F-4D97-AF65-F5344CB8AC3E}">
        <p14:creationId xmlns:p14="http://schemas.microsoft.com/office/powerpoint/2010/main" val="3528350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63</a:t>
            </a:fld>
            <a:endParaRPr lang="en-CA"/>
          </a:p>
        </p:txBody>
      </p:sp>
    </p:spTree>
    <p:extLst>
      <p:ext uri="{BB962C8B-B14F-4D97-AF65-F5344CB8AC3E}">
        <p14:creationId xmlns:p14="http://schemas.microsoft.com/office/powerpoint/2010/main" val="395793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67</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68</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69</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70</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71</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72</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3</a:t>
            </a:fld>
            <a:endParaRPr lang="en-CA"/>
          </a:p>
        </p:txBody>
      </p:sp>
    </p:spTree>
    <p:extLst>
      <p:ext uri="{BB962C8B-B14F-4D97-AF65-F5344CB8AC3E}">
        <p14:creationId xmlns:p14="http://schemas.microsoft.com/office/powerpoint/2010/main" val="31032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73</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74</a:t>
            </a:fld>
            <a:endParaRPr lang="en-CA"/>
          </a:p>
        </p:txBody>
      </p:sp>
    </p:spTree>
    <p:extLst>
      <p:ext uri="{BB962C8B-B14F-4D97-AF65-F5344CB8AC3E}">
        <p14:creationId xmlns:p14="http://schemas.microsoft.com/office/powerpoint/2010/main" val="1529938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Those with * are included in participant manual.  </a:t>
            </a:r>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94</a:t>
            </a:fld>
            <a:endParaRPr lang="en-CA"/>
          </a:p>
        </p:txBody>
      </p:sp>
    </p:spTree>
    <p:extLst>
      <p:ext uri="{BB962C8B-B14F-4D97-AF65-F5344CB8AC3E}">
        <p14:creationId xmlns:p14="http://schemas.microsoft.com/office/powerpoint/2010/main" val="2055200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104</a:t>
            </a:fld>
            <a:endParaRPr lang="en-CA"/>
          </a:p>
        </p:txBody>
      </p:sp>
    </p:spTree>
    <p:extLst>
      <p:ext uri="{BB962C8B-B14F-4D97-AF65-F5344CB8AC3E}">
        <p14:creationId xmlns:p14="http://schemas.microsoft.com/office/powerpoint/2010/main" val="3466084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105</a:t>
            </a:fld>
            <a:endParaRPr lang="en-CA"/>
          </a:p>
        </p:txBody>
      </p:sp>
    </p:spTree>
    <p:extLst>
      <p:ext uri="{BB962C8B-B14F-4D97-AF65-F5344CB8AC3E}">
        <p14:creationId xmlns:p14="http://schemas.microsoft.com/office/powerpoint/2010/main" val="3466084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106</a:t>
            </a:fld>
            <a:endParaRPr lang="en-CA"/>
          </a:p>
        </p:txBody>
      </p:sp>
    </p:spTree>
    <p:extLst>
      <p:ext uri="{BB962C8B-B14F-4D97-AF65-F5344CB8AC3E}">
        <p14:creationId xmlns:p14="http://schemas.microsoft.com/office/powerpoint/2010/main" val="3466084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110</a:t>
            </a:fld>
            <a:endParaRPr lang="en-CA"/>
          </a:p>
        </p:txBody>
      </p:sp>
    </p:spTree>
    <p:extLst>
      <p:ext uri="{BB962C8B-B14F-4D97-AF65-F5344CB8AC3E}">
        <p14:creationId xmlns:p14="http://schemas.microsoft.com/office/powerpoint/2010/main" val="352552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111</a:t>
            </a:fld>
            <a:endParaRPr lang="en-CA"/>
          </a:p>
        </p:txBody>
      </p:sp>
    </p:spTree>
    <p:extLst>
      <p:ext uri="{BB962C8B-B14F-4D97-AF65-F5344CB8AC3E}">
        <p14:creationId xmlns:p14="http://schemas.microsoft.com/office/powerpoint/2010/main" val="2541584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112</a:t>
            </a:fld>
            <a:endParaRPr lang="en-CA"/>
          </a:p>
        </p:txBody>
      </p:sp>
    </p:spTree>
    <p:extLst>
      <p:ext uri="{BB962C8B-B14F-4D97-AF65-F5344CB8AC3E}">
        <p14:creationId xmlns:p14="http://schemas.microsoft.com/office/powerpoint/2010/main" val="3540589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113</a:t>
            </a:fld>
            <a:endParaRPr lang="en-CA"/>
          </a:p>
        </p:txBody>
      </p:sp>
    </p:spTree>
    <p:extLst>
      <p:ext uri="{BB962C8B-B14F-4D97-AF65-F5344CB8AC3E}">
        <p14:creationId xmlns:p14="http://schemas.microsoft.com/office/powerpoint/2010/main" val="354058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a:t>
            </a:fld>
            <a:endParaRPr lang="en-CA"/>
          </a:p>
        </p:txBody>
      </p:sp>
    </p:spTree>
    <p:extLst>
      <p:ext uri="{BB962C8B-B14F-4D97-AF65-F5344CB8AC3E}">
        <p14:creationId xmlns:p14="http://schemas.microsoft.com/office/powerpoint/2010/main" val="1972699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114</a:t>
            </a:fld>
            <a:endParaRPr lang="en-CA"/>
          </a:p>
        </p:txBody>
      </p:sp>
    </p:spTree>
    <p:extLst>
      <p:ext uri="{BB962C8B-B14F-4D97-AF65-F5344CB8AC3E}">
        <p14:creationId xmlns:p14="http://schemas.microsoft.com/office/powerpoint/2010/main" val="3540589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115</a:t>
            </a:fld>
            <a:endParaRPr lang="en-CA"/>
          </a:p>
        </p:txBody>
      </p:sp>
    </p:spTree>
    <p:extLst>
      <p:ext uri="{BB962C8B-B14F-4D97-AF65-F5344CB8AC3E}">
        <p14:creationId xmlns:p14="http://schemas.microsoft.com/office/powerpoint/2010/main" val="4050759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116</a:t>
            </a:fld>
            <a:endParaRPr lang="en-CA"/>
          </a:p>
        </p:txBody>
      </p:sp>
    </p:spTree>
    <p:extLst>
      <p:ext uri="{BB962C8B-B14F-4D97-AF65-F5344CB8AC3E}">
        <p14:creationId xmlns:p14="http://schemas.microsoft.com/office/powerpoint/2010/main" val="4050759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117</a:t>
            </a:fld>
            <a:endParaRPr lang="en-CA"/>
          </a:p>
        </p:txBody>
      </p:sp>
    </p:spTree>
    <p:extLst>
      <p:ext uri="{BB962C8B-B14F-4D97-AF65-F5344CB8AC3E}">
        <p14:creationId xmlns:p14="http://schemas.microsoft.com/office/powerpoint/2010/main" val="40507599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118</a:t>
            </a:fld>
            <a:endParaRPr lang="en-CA"/>
          </a:p>
        </p:txBody>
      </p:sp>
    </p:spTree>
    <p:extLst>
      <p:ext uri="{BB962C8B-B14F-4D97-AF65-F5344CB8AC3E}">
        <p14:creationId xmlns:p14="http://schemas.microsoft.com/office/powerpoint/2010/main" val="40507599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125</a:t>
            </a:fld>
            <a:endParaRPr lang="en-CA"/>
          </a:p>
        </p:txBody>
      </p:sp>
    </p:spTree>
    <p:extLst>
      <p:ext uri="{BB962C8B-B14F-4D97-AF65-F5344CB8AC3E}">
        <p14:creationId xmlns:p14="http://schemas.microsoft.com/office/powerpoint/2010/main" val="1258571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126</a:t>
            </a:fld>
            <a:endParaRPr lang="en-CA"/>
          </a:p>
        </p:txBody>
      </p:sp>
    </p:spTree>
    <p:extLst>
      <p:ext uri="{BB962C8B-B14F-4D97-AF65-F5344CB8AC3E}">
        <p14:creationId xmlns:p14="http://schemas.microsoft.com/office/powerpoint/2010/main" val="1983091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This hazard class is</a:t>
            </a:r>
            <a:r>
              <a:rPr lang="en-CA" baseline="0" dirty="0" smtClean="0"/>
              <a:t> included in the participant manual.  </a:t>
            </a:r>
            <a:endParaRPr lang="en-CA" dirty="0" smtClean="0"/>
          </a:p>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127</a:t>
            </a:fld>
            <a:endParaRPr lang="en-CA"/>
          </a:p>
        </p:txBody>
      </p:sp>
    </p:spTree>
    <p:extLst>
      <p:ext uri="{BB962C8B-B14F-4D97-AF65-F5344CB8AC3E}">
        <p14:creationId xmlns:p14="http://schemas.microsoft.com/office/powerpoint/2010/main" val="3062574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128</a:t>
            </a:fld>
            <a:endParaRPr lang="en-CA"/>
          </a:p>
        </p:txBody>
      </p:sp>
    </p:spTree>
    <p:extLst>
      <p:ext uri="{BB962C8B-B14F-4D97-AF65-F5344CB8AC3E}">
        <p14:creationId xmlns:p14="http://schemas.microsoft.com/office/powerpoint/2010/main" val="3062574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129</a:t>
            </a:fld>
            <a:endParaRPr lang="en-CA"/>
          </a:p>
        </p:txBody>
      </p:sp>
    </p:spTree>
    <p:extLst>
      <p:ext uri="{BB962C8B-B14F-4D97-AF65-F5344CB8AC3E}">
        <p14:creationId xmlns:p14="http://schemas.microsoft.com/office/powerpoint/2010/main" val="306257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12</a:t>
            </a:fld>
            <a:endParaRPr lang="en-CA"/>
          </a:p>
        </p:txBody>
      </p:sp>
    </p:spTree>
    <p:extLst>
      <p:ext uri="{BB962C8B-B14F-4D97-AF65-F5344CB8AC3E}">
        <p14:creationId xmlns:p14="http://schemas.microsoft.com/office/powerpoint/2010/main" val="16499605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130</a:t>
            </a:fld>
            <a:endParaRPr lang="en-CA"/>
          </a:p>
        </p:txBody>
      </p:sp>
    </p:spTree>
    <p:extLst>
      <p:ext uri="{BB962C8B-B14F-4D97-AF65-F5344CB8AC3E}">
        <p14:creationId xmlns:p14="http://schemas.microsoft.com/office/powerpoint/2010/main" val="3062574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146</a:t>
            </a:fld>
            <a:endParaRPr lang="en-CA"/>
          </a:p>
        </p:txBody>
      </p:sp>
    </p:spTree>
    <p:extLst>
      <p:ext uri="{BB962C8B-B14F-4D97-AF65-F5344CB8AC3E}">
        <p14:creationId xmlns:p14="http://schemas.microsoft.com/office/powerpoint/2010/main" val="13752206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147</a:t>
            </a:fld>
            <a:endParaRPr lang="en-CA"/>
          </a:p>
        </p:txBody>
      </p:sp>
    </p:spTree>
    <p:extLst>
      <p:ext uri="{BB962C8B-B14F-4D97-AF65-F5344CB8AC3E}">
        <p14:creationId xmlns:p14="http://schemas.microsoft.com/office/powerpoint/2010/main" val="1525019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148</a:t>
            </a:fld>
            <a:endParaRPr lang="en-CA"/>
          </a:p>
        </p:txBody>
      </p:sp>
    </p:spTree>
    <p:extLst>
      <p:ext uri="{BB962C8B-B14F-4D97-AF65-F5344CB8AC3E}">
        <p14:creationId xmlns:p14="http://schemas.microsoft.com/office/powerpoint/2010/main" val="28590420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D8E292A-58AA-D244-9906-2449A93E6FC7}" type="slidenum">
              <a:rPr lang="en-US" smtClean="0"/>
              <a:pPr/>
              <a:t>149</a:t>
            </a:fld>
            <a:endParaRPr lang="en-US"/>
          </a:p>
        </p:txBody>
      </p:sp>
    </p:spTree>
    <p:extLst>
      <p:ext uri="{BB962C8B-B14F-4D97-AF65-F5344CB8AC3E}">
        <p14:creationId xmlns:p14="http://schemas.microsoft.com/office/powerpoint/2010/main" val="2763989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156</a:t>
            </a:fld>
            <a:endParaRPr lang="en-CA"/>
          </a:p>
        </p:txBody>
      </p:sp>
    </p:spTree>
    <p:extLst>
      <p:ext uri="{BB962C8B-B14F-4D97-AF65-F5344CB8AC3E}">
        <p14:creationId xmlns:p14="http://schemas.microsoft.com/office/powerpoint/2010/main" val="1350927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157</a:t>
            </a:fld>
            <a:endParaRPr lang="en-CA"/>
          </a:p>
        </p:txBody>
      </p:sp>
    </p:spTree>
    <p:extLst>
      <p:ext uri="{BB962C8B-B14F-4D97-AF65-F5344CB8AC3E}">
        <p14:creationId xmlns:p14="http://schemas.microsoft.com/office/powerpoint/2010/main" val="1350927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158</a:t>
            </a:fld>
            <a:endParaRPr lang="en-CA"/>
          </a:p>
        </p:txBody>
      </p:sp>
    </p:spTree>
    <p:extLst>
      <p:ext uri="{BB962C8B-B14F-4D97-AF65-F5344CB8AC3E}">
        <p14:creationId xmlns:p14="http://schemas.microsoft.com/office/powerpoint/2010/main" val="13509274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159</a:t>
            </a:fld>
            <a:endParaRPr lang="en-CA"/>
          </a:p>
        </p:txBody>
      </p:sp>
    </p:spTree>
    <p:extLst>
      <p:ext uri="{BB962C8B-B14F-4D97-AF65-F5344CB8AC3E}">
        <p14:creationId xmlns:p14="http://schemas.microsoft.com/office/powerpoint/2010/main" val="27795123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160</a:t>
            </a:fld>
            <a:endParaRPr lang="en-CA"/>
          </a:p>
        </p:txBody>
      </p:sp>
    </p:spTree>
    <p:extLst>
      <p:ext uri="{BB962C8B-B14F-4D97-AF65-F5344CB8AC3E}">
        <p14:creationId xmlns:p14="http://schemas.microsoft.com/office/powerpoint/2010/main" val="2779512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13</a:t>
            </a:fld>
            <a:endParaRPr lang="en-CA"/>
          </a:p>
        </p:txBody>
      </p:sp>
    </p:spTree>
    <p:extLst>
      <p:ext uri="{BB962C8B-B14F-4D97-AF65-F5344CB8AC3E}">
        <p14:creationId xmlns:p14="http://schemas.microsoft.com/office/powerpoint/2010/main" val="875538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161</a:t>
            </a:fld>
            <a:endParaRPr lang="en-CA"/>
          </a:p>
        </p:txBody>
      </p:sp>
    </p:spTree>
    <p:extLst>
      <p:ext uri="{BB962C8B-B14F-4D97-AF65-F5344CB8AC3E}">
        <p14:creationId xmlns:p14="http://schemas.microsoft.com/office/powerpoint/2010/main" val="2779512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162</a:t>
            </a:fld>
            <a:endParaRPr lang="en-CA"/>
          </a:p>
        </p:txBody>
      </p:sp>
    </p:spTree>
    <p:extLst>
      <p:ext uri="{BB962C8B-B14F-4D97-AF65-F5344CB8AC3E}">
        <p14:creationId xmlns:p14="http://schemas.microsoft.com/office/powerpoint/2010/main" val="2462071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163</a:t>
            </a:fld>
            <a:endParaRPr lang="en-CA"/>
          </a:p>
        </p:txBody>
      </p:sp>
    </p:spTree>
    <p:extLst>
      <p:ext uri="{BB962C8B-B14F-4D97-AF65-F5344CB8AC3E}">
        <p14:creationId xmlns:p14="http://schemas.microsoft.com/office/powerpoint/2010/main" val="2462071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164</a:t>
            </a:fld>
            <a:endParaRPr lang="en-CA"/>
          </a:p>
        </p:txBody>
      </p:sp>
    </p:spTree>
    <p:extLst>
      <p:ext uri="{BB962C8B-B14F-4D97-AF65-F5344CB8AC3E}">
        <p14:creationId xmlns:p14="http://schemas.microsoft.com/office/powerpoint/2010/main" val="2462071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166</a:t>
            </a:fld>
            <a:endParaRPr lang="en-CA"/>
          </a:p>
        </p:txBody>
      </p:sp>
    </p:spTree>
    <p:extLst>
      <p:ext uri="{BB962C8B-B14F-4D97-AF65-F5344CB8AC3E}">
        <p14:creationId xmlns:p14="http://schemas.microsoft.com/office/powerpoint/2010/main" val="3152393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174</a:t>
            </a:fld>
            <a:endParaRPr lang="en-CA"/>
          </a:p>
        </p:txBody>
      </p:sp>
    </p:spTree>
    <p:extLst>
      <p:ext uri="{BB962C8B-B14F-4D97-AF65-F5344CB8AC3E}">
        <p14:creationId xmlns:p14="http://schemas.microsoft.com/office/powerpoint/2010/main" val="38404176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200</a:t>
            </a:fld>
            <a:endParaRPr lang="en-CA"/>
          </a:p>
        </p:txBody>
      </p:sp>
    </p:spTree>
    <p:extLst>
      <p:ext uri="{BB962C8B-B14F-4D97-AF65-F5344CB8AC3E}">
        <p14:creationId xmlns:p14="http://schemas.microsoft.com/office/powerpoint/2010/main" val="15233035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203</a:t>
            </a:fld>
            <a:endParaRPr lang="en-CA"/>
          </a:p>
        </p:txBody>
      </p:sp>
    </p:spTree>
    <p:extLst>
      <p:ext uri="{BB962C8B-B14F-4D97-AF65-F5344CB8AC3E}">
        <p14:creationId xmlns:p14="http://schemas.microsoft.com/office/powerpoint/2010/main" val="1523303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4EAC37-C7E3-4342-9F95-6B9F88DB345A}" type="slidenum">
              <a:rPr lang="en-CA" smtClean="0"/>
              <a:pPr/>
              <a:t>204</a:t>
            </a:fld>
            <a:endParaRPr lang="en-CA"/>
          </a:p>
        </p:txBody>
      </p:sp>
    </p:spTree>
    <p:extLst>
      <p:ext uri="{BB962C8B-B14F-4D97-AF65-F5344CB8AC3E}">
        <p14:creationId xmlns:p14="http://schemas.microsoft.com/office/powerpoint/2010/main" val="1523303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27</a:t>
            </a:fld>
            <a:endParaRPr lang="en-CA"/>
          </a:p>
        </p:txBody>
      </p:sp>
    </p:spTree>
    <p:extLst>
      <p:ext uri="{BB962C8B-B14F-4D97-AF65-F5344CB8AC3E}">
        <p14:creationId xmlns:p14="http://schemas.microsoft.com/office/powerpoint/2010/main" val="2684192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404EAC37-C7E3-4342-9F95-6B9F88DB345A}" type="slidenum">
              <a:rPr lang="en-CA" smtClean="0"/>
              <a:pPr/>
              <a:t>29</a:t>
            </a:fld>
            <a:endParaRPr lang="en-CA"/>
          </a:p>
        </p:txBody>
      </p:sp>
    </p:spTree>
    <p:extLst>
      <p:ext uri="{BB962C8B-B14F-4D97-AF65-F5344CB8AC3E}">
        <p14:creationId xmlns:p14="http://schemas.microsoft.com/office/powerpoint/2010/main" val="106489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D8E292A-58AA-D244-9906-2449A93E6FC7}" type="slidenum">
              <a:rPr lang="en-US" smtClean="0"/>
              <a:pPr/>
              <a:t>36</a:t>
            </a:fld>
            <a:endParaRPr lang="en-US"/>
          </a:p>
        </p:txBody>
      </p:sp>
    </p:spTree>
    <p:extLst>
      <p:ext uri="{BB962C8B-B14F-4D97-AF65-F5344CB8AC3E}">
        <p14:creationId xmlns:p14="http://schemas.microsoft.com/office/powerpoint/2010/main" val="410167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4D8E292A-58AA-D244-9906-2449A93E6FC7}" type="slidenum">
              <a:rPr lang="en-US" smtClean="0"/>
              <a:pPr/>
              <a:t>38</a:t>
            </a:fld>
            <a:endParaRPr lang="en-US"/>
          </a:p>
        </p:txBody>
      </p:sp>
    </p:spTree>
    <p:extLst>
      <p:ext uri="{BB962C8B-B14F-4D97-AF65-F5344CB8AC3E}">
        <p14:creationId xmlns:p14="http://schemas.microsoft.com/office/powerpoint/2010/main" val="11241114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p:cNvSpPr txBox="1"/>
          <p:nvPr userDrawn="1"/>
        </p:nvSpPr>
        <p:spPr>
          <a:xfrm>
            <a:off x="-1163053" y="1056105"/>
            <a:ext cx="184666" cy="461665"/>
          </a:xfrm>
          <a:prstGeom prst="rect">
            <a:avLst/>
          </a:prstGeom>
          <a:noFill/>
        </p:spPr>
        <p:txBody>
          <a:bodyPr wrap="none" rtlCol="0">
            <a:spAutoFit/>
          </a:bodyPr>
          <a:lstStyle/>
          <a:p>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4124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1" y="4800600"/>
            <a:ext cx="7428344"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3201" y="1108365"/>
            <a:ext cx="7428344" cy="36192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3201" y="5367338"/>
            <a:ext cx="7428344" cy="61690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440325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07819" y="2060847"/>
            <a:ext cx="7889702" cy="3862433"/>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41165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3392" y="1036320"/>
            <a:ext cx="2104808" cy="47548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3360" y="1036320"/>
            <a:ext cx="6149340" cy="475488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28976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a:prstGeom prst="rect">
            <a:avLst/>
          </a:prstGeom>
        </p:spPr>
        <p:txBody>
          <a:bodyPr/>
          <a:lstStyle/>
          <a:p>
            <a:fld id="{E4F6AC00-ACAB-4E7B-A712-8CB0A472DA80}" type="datetimeFigureOut">
              <a:rPr lang="en-CA" smtClean="0"/>
              <a:pPr/>
              <a:t>25/10/2018</a:t>
            </a:fld>
            <a:endParaRPr lang="en-CA"/>
          </a:p>
        </p:txBody>
      </p:sp>
      <p:sp>
        <p:nvSpPr>
          <p:cNvPr id="17" name="Footer Placeholder 16"/>
          <p:cNvSpPr>
            <a:spLocks noGrp="1"/>
          </p:cNvSpPr>
          <p:nvPr>
            <p:ph type="ftr" sz="quarter" idx="11"/>
          </p:nvPr>
        </p:nvSpPr>
        <p:spPr bwMode="auto">
          <a:xfrm rot="5400000">
            <a:off x="7077269" y="4181669"/>
            <a:ext cx="3657600" cy="384048"/>
          </a:xfrm>
          <a:prstGeom prst="rect">
            <a:avLst/>
          </a:prstGeom>
        </p:spPr>
        <p:txBody>
          <a:bodyPr/>
          <a:lstStyle/>
          <a:p>
            <a:endParaRPr lang="en-CA"/>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a:prstGeom prst="rect">
            <a:avLst/>
          </a:prstGeom>
        </p:spPr>
        <p:txBody>
          <a:bodyPr/>
          <a:lstStyle/>
          <a:p>
            <a:fld id="{9D11588E-5F01-482F-8DC7-08BE73D22CBB}" type="slidenum">
              <a:rPr lang="en-CA" smtClean="0"/>
              <a:pPr/>
              <a:t>‹#›</a:t>
            </a:fld>
            <a:endParaRPr lang="en-CA"/>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827584" y="1700808"/>
            <a:ext cx="7031038" cy="3517631"/>
          </a:xfrm>
          <a:prstGeom prst="rect">
            <a:avLst/>
          </a:prstGeom>
        </p:spPr>
        <p:txBody>
          <a:bodyPr/>
          <a:lstStyle>
            <a:lvl1pPr>
              <a:lnSpc>
                <a:spcPts val="3480"/>
              </a:lnSpc>
              <a:spcAft>
                <a:spcPts val="1200"/>
              </a:spcAft>
              <a:defRPr sz="2800"/>
            </a:lvl1pPr>
            <a:lvl3pPr>
              <a:lnSpc>
                <a:spcPts val="2480"/>
              </a:lnSpc>
              <a:spcAft>
                <a:spcPts val="1200"/>
              </a:spcAft>
              <a:defRPr sz="1800" spc="0"/>
            </a:lvl3pPr>
            <a:lvl4pPr marL="661988" indent="-242888">
              <a:lnSpc>
                <a:spcPts val="2780"/>
              </a:lnSpc>
              <a:spcAft>
                <a:spcPts val="1200"/>
              </a:spcAft>
              <a:defRPr sz="2400"/>
            </a:lvl4pPr>
            <a:lvl5pPr marL="1233488" indent="-274638">
              <a:lnSpc>
                <a:spcPts val="2280"/>
              </a:lnSpc>
              <a:spcAft>
                <a:spcPts val="600"/>
              </a:spcAft>
              <a:defRPr sz="2200" i="1">
                <a:solidFill>
                  <a:schemeClr val="tx1">
                    <a:lumMod val="65000"/>
                    <a:lumOff val="35000"/>
                  </a:schemeClr>
                </a:solidFill>
              </a:defRPr>
            </a:lvl5pPr>
          </a:lstStyle>
          <a:p>
            <a:pPr lvl="0"/>
            <a:r>
              <a:rPr lang="en-US" dirty="0" smtClean="0"/>
              <a:t>Heading</a:t>
            </a:r>
          </a:p>
          <a:p>
            <a:pPr lvl="1"/>
            <a:r>
              <a:rPr lang="en-US" dirty="0" smtClean="0"/>
              <a:t>Second level</a:t>
            </a:r>
          </a:p>
          <a:p>
            <a:pPr lvl="3"/>
            <a:r>
              <a:rPr lang="en-US" dirty="0" smtClean="0"/>
              <a:t>Fourth level</a:t>
            </a:r>
          </a:p>
          <a:p>
            <a:pPr lvl="4"/>
            <a:r>
              <a:rPr lang="en-US" dirty="0" err="1" smtClean="0"/>
              <a:t>jsjsjjs</a:t>
            </a:r>
            <a:endParaRPr lang="en-US" dirty="0" smtClean="0"/>
          </a:p>
        </p:txBody>
      </p:sp>
      <p:sp>
        <p:nvSpPr>
          <p:cNvPr id="6" name="Title 5"/>
          <p:cNvSpPr>
            <a:spLocks noGrp="1"/>
          </p:cNvSpPr>
          <p:nvPr>
            <p:ph type="title"/>
          </p:nvPr>
        </p:nvSpPr>
        <p:spPr>
          <a:xfrm>
            <a:off x="457200" y="440604"/>
            <a:ext cx="8229600" cy="1083396"/>
          </a:xfrm>
        </p:spPr>
        <p:txBody>
          <a:bodyPr anchor="ctr" anchorCtr="0">
            <a:normAutofit/>
          </a:bodyPr>
          <a:lstStyle>
            <a:lvl1pPr>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4277827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TextBox 5"/>
          <p:cNvSpPr txBox="1"/>
          <p:nvPr userDrawn="1"/>
        </p:nvSpPr>
        <p:spPr>
          <a:xfrm>
            <a:off x="3733800" y="6477000"/>
            <a:ext cx="1828800" cy="246221"/>
          </a:xfrm>
          <a:prstGeom prst="rect">
            <a:avLst/>
          </a:prstGeom>
          <a:noFill/>
        </p:spPr>
        <p:txBody>
          <a:bodyPr>
            <a:spAutoFit/>
          </a:bodyPr>
          <a:lstStyle>
            <a:lvl1pPr>
              <a:defRPr sz="2400">
                <a:solidFill>
                  <a:schemeClr val="tx1"/>
                </a:solidFill>
                <a:latin typeface="Lucida Grande" charset="0"/>
                <a:ea typeface="ＭＳ Ｐゴシック" charset="0"/>
                <a:cs typeface="Geneva" charset="0"/>
              </a:defRPr>
            </a:lvl1pPr>
            <a:lvl2pPr marL="37931725" indent="-37474525">
              <a:defRPr sz="2400">
                <a:solidFill>
                  <a:schemeClr val="tx1"/>
                </a:solidFill>
                <a:latin typeface="Lucida Grande" charset="0"/>
                <a:ea typeface="Geneva" charset="0"/>
                <a:cs typeface="Geneva" charset="0"/>
              </a:defRPr>
            </a:lvl2pPr>
            <a:lvl3pPr>
              <a:defRPr sz="2400">
                <a:solidFill>
                  <a:schemeClr val="tx1"/>
                </a:solidFill>
                <a:latin typeface="Lucida Grande" charset="0"/>
                <a:ea typeface="Geneva" charset="0"/>
                <a:cs typeface="Geneva" charset="0"/>
              </a:defRPr>
            </a:lvl3pPr>
            <a:lvl4pPr>
              <a:defRPr sz="2400">
                <a:solidFill>
                  <a:schemeClr val="tx1"/>
                </a:solidFill>
                <a:latin typeface="Lucida Grande" charset="0"/>
                <a:ea typeface="Geneva" charset="0"/>
                <a:cs typeface="Geneva" charset="0"/>
              </a:defRPr>
            </a:lvl4pPr>
            <a:lvl5pPr>
              <a:defRPr sz="2400">
                <a:solidFill>
                  <a:schemeClr val="tx1"/>
                </a:solidFill>
                <a:latin typeface="Lucida Grande" charset="0"/>
                <a:ea typeface="Geneva" charset="0"/>
                <a:cs typeface="Geneva" charset="0"/>
              </a:defRPr>
            </a:lvl5pPr>
            <a:lvl6pPr marL="457200" eaLnBrk="0" fontAlgn="base" hangingPunct="0">
              <a:spcBef>
                <a:spcPct val="0"/>
              </a:spcBef>
              <a:spcAft>
                <a:spcPct val="0"/>
              </a:spcAft>
              <a:defRPr sz="2400">
                <a:solidFill>
                  <a:schemeClr val="tx1"/>
                </a:solidFill>
                <a:latin typeface="Lucida Grande" charset="0"/>
                <a:ea typeface="Geneva" charset="0"/>
                <a:cs typeface="Geneva" charset="0"/>
              </a:defRPr>
            </a:lvl6pPr>
            <a:lvl7pPr marL="914400" eaLnBrk="0" fontAlgn="base" hangingPunct="0">
              <a:spcBef>
                <a:spcPct val="0"/>
              </a:spcBef>
              <a:spcAft>
                <a:spcPct val="0"/>
              </a:spcAft>
              <a:defRPr sz="2400">
                <a:solidFill>
                  <a:schemeClr val="tx1"/>
                </a:solidFill>
                <a:latin typeface="Lucida Grande" charset="0"/>
                <a:ea typeface="Geneva" charset="0"/>
                <a:cs typeface="Geneva" charset="0"/>
              </a:defRPr>
            </a:lvl7pPr>
            <a:lvl8pPr marL="1371600" eaLnBrk="0" fontAlgn="base" hangingPunct="0">
              <a:spcBef>
                <a:spcPct val="0"/>
              </a:spcBef>
              <a:spcAft>
                <a:spcPct val="0"/>
              </a:spcAft>
              <a:defRPr sz="2400">
                <a:solidFill>
                  <a:schemeClr val="tx1"/>
                </a:solidFill>
                <a:latin typeface="Lucida Grande" charset="0"/>
                <a:ea typeface="Geneva" charset="0"/>
                <a:cs typeface="Geneva" charset="0"/>
              </a:defRPr>
            </a:lvl8pPr>
            <a:lvl9pPr marL="1828800" eaLnBrk="0" fontAlgn="base" hangingPunct="0">
              <a:spcBef>
                <a:spcPct val="0"/>
              </a:spcBef>
              <a:spcAft>
                <a:spcPct val="0"/>
              </a:spcAft>
              <a:defRPr sz="2400">
                <a:solidFill>
                  <a:schemeClr val="tx1"/>
                </a:solidFill>
                <a:latin typeface="Lucida Grande" charset="0"/>
                <a:ea typeface="Geneva" charset="0"/>
                <a:cs typeface="Geneva" charset="0"/>
              </a:defRPr>
            </a:lvl9pPr>
          </a:lstStyle>
          <a:p>
            <a:pPr algn="ctr"/>
            <a:r>
              <a:rPr lang="en-US" sz="1000" b="0" i="0" dirty="0" smtClean="0">
                <a:solidFill>
                  <a:srgbClr val="FFFFFF"/>
                </a:solidFill>
                <a:latin typeface="Calibri"/>
                <a:cs typeface="Calibri"/>
              </a:rPr>
              <a:t>©CCOHS</a:t>
            </a:r>
            <a:endParaRPr lang="en-US" sz="1000" b="0" i="0" dirty="0">
              <a:solidFill>
                <a:srgbClr val="FFFFFF"/>
              </a:solidFill>
              <a:latin typeface="Calibri"/>
              <a:cs typeface="Calibri"/>
            </a:endParaRPr>
          </a:p>
        </p:txBody>
      </p:sp>
      <p:sp>
        <p:nvSpPr>
          <p:cNvPr id="3076" name="Rectangle 4"/>
          <p:cNvSpPr>
            <a:spLocks noGrp="1" noChangeArrowheads="1"/>
          </p:cNvSpPr>
          <p:nvPr>
            <p:ph type="subTitle" idx="1"/>
          </p:nvPr>
        </p:nvSpPr>
        <p:spPr>
          <a:xfrm>
            <a:off x="381000" y="2362200"/>
            <a:ext cx="8382000" cy="1752600"/>
          </a:xfrm>
        </p:spPr>
        <p:txBody>
          <a:bodyPr/>
          <a:lstStyle>
            <a:lvl1pPr marL="0" indent="0" algn="ctr">
              <a:defRPr sz="7200" b="1" i="0">
                <a:solidFill>
                  <a:schemeClr val="bg1"/>
                </a:solidFill>
                <a:latin typeface="Calibri"/>
                <a:cs typeface="Calibri"/>
              </a:defRPr>
            </a:lvl1pPr>
          </a:lstStyle>
          <a:p>
            <a:r>
              <a:rPr lang="en-US" dirty="0"/>
              <a:t>Master Title</a:t>
            </a:r>
          </a:p>
        </p:txBody>
      </p:sp>
      <p:pic>
        <p:nvPicPr>
          <p:cNvPr id="8" name="Picture 7"/>
          <p:cNvPicPr>
            <a:picLocks noChangeAspect="1"/>
          </p:cNvPicPr>
          <p:nvPr userDrawn="1"/>
        </p:nvPicPr>
        <p:blipFill>
          <a:blip r:embed="rId2"/>
          <a:stretch>
            <a:fillRect/>
          </a:stretch>
        </p:blipFill>
        <p:spPr>
          <a:xfrm>
            <a:off x="3102918" y="5605956"/>
            <a:ext cx="3061731" cy="724671"/>
          </a:xfrm>
          <a:prstGeom prst="rect">
            <a:avLst/>
          </a:prstGeom>
        </p:spPr>
      </p:pic>
      <p:sp>
        <p:nvSpPr>
          <p:cNvPr id="3" name="TextBox 2"/>
          <p:cNvSpPr txBox="1"/>
          <p:nvPr userDrawn="1"/>
        </p:nvSpPr>
        <p:spPr>
          <a:xfrm>
            <a:off x="-1163053" y="1056105"/>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9627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1777" y="980728"/>
            <a:ext cx="7357406" cy="6858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93040" y="2060847"/>
            <a:ext cx="7924800" cy="3892913"/>
          </a:xfrm>
        </p:spPr>
        <p:txBody>
          <a:bodyPr/>
          <a:lstStyle>
            <a:lvl5pPr>
              <a:buClr>
                <a:srgbClr val="B59BDE"/>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143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2880" y="4406900"/>
            <a:ext cx="794512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82880" y="2906713"/>
            <a:ext cx="794512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600800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3201" y="2362200"/>
            <a:ext cx="3546764"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331855" y="2362200"/>
            <a:ext cx="3380509"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4925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3360" y="865908"/>
            <a:ext cx="7441276" cy="551729"/>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213360" y="1743363"/>
            <a:ext cx="4284027" cy="4315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213360" y="2309092"/>
            <a:ext cx="4284027" cy="37176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743363"/>
            <a:ext cx="4041775" cy="4315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09092"/>
            <a:ext cx="4041775" cy="37176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6811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2455" y="1452880"/>
            <a:ext cx="7389091" cy="110744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367930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348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3680" y="958273"/>
            <a:ext cx="3231833" cy="476826"/>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958273"/>
            <a:ext cx="4114223" cy="49345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33680" y="1627909"/>
            <a:ext cx="3231833" cy="42648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28792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445E"/>
        </a:solidFill>
        <a:effectLst/>
      </p:bgPr>
    </p:bg>
    <p:spTree>
      <p:nvGrpSpPr>
        <p:cNvPr id="1" name=""/>
        <p:cNvGrpSpPr/>
        <p:nvPr/>
      </p:nvGrpSpPr>
      <p:grpSpPr>
        <a:xfrm>
          <a:off x="0" y="0"/>
          <a:ext cx="0" cy="0"/>
          <a:chOff x="0" y="0"/>
          <a:chExt cx="0" cy="0"/>
        </a:xfrm>
      </p:grpSpPr>
      <p:sp>
        <p:nvSpPr>
          <p:cNvPr id="1036" name="Rectangle 12"/>
          <p:cNvSpPr>
            <a:spLocks noChangeArrowheads="1"/>
          </p:cNvSpPr>
          <p:nvPr userDrawn="1"/>
        </p:nvSpPr>
        <p:spPr bwMode="auto">
          <a:xfrm>
            <a:off x="0" y="589644"/>
            <a:ext cx="9144000" cy="5506356"/>
          </a:xfrm>
          <a:prstGeom prst="rect">
            <a:avLst/>
          </a:prstGeom>
          <a:solidFill>
            <a:schemeClr val="bg1"/>
          </a:solidFill>
          <a:ln w="9525">
            <a:solidFill>
              <a:srgbClr val="F7F7F3"/>
            </a:solidFill>
            <a:miter lim="800000"/>
            <a:headEnd/>
            <a:tailEnd/>
          </a:ln>
        </p:spPr>
        <p:txBody>
          <a:bodyPr wrap="none" anchor="ctr"/>
          <a:lstStyle/>
          <a:p>
            <a:pPr algn="ctr"/>
            <a:endParaRPr lang="en-US" dirty="0">
              <a:ln>
                <a:solidFill>
                  <a:srgbClr val="E8E6DC"/>
                </a:solidFill>
              </a:ln>
              <a:noFill/>
            </a:endParaRPr>
          </a:p>
        </p:txBody>
      </p:sp>
      <p:sp>
        <p:nvSpPr>
          <p:cNvPr id="9" name="Text Box 16"/>
          <p:cNvSpPr txBox="1">
            <a:spLocks noChangeArrowheads="1"/>
          </p:cNvSpPr>
          <p:nvPr userDrawn="1"/>
        </p:nvSpPr>
        <p:spPr bwMode="auto">
          <a:xfrm>
            <a:off x="8450155" y="5910579"/>
            <a:ext cx="760520" cy="230832"/>
          </a:xfrm>
          <a:prstGeom prst="rect">
            <a:avLst/>
          </a:prstGeom>
          <a:noFill/>
          <a:ln w="9525">
            <a:noFill/>
            <a:miter lim="800000"/>
            <a:headEnd/>
            <a:tailEnd/>
          </a:ln>
        </p:spPr>
        <p:txBody>
          <a:bodyPr wrap="square">
            <a:spAutoFit/>
          </a:bodyPr>
          <a:lstStyle>
            <a:lvl1pPr>
              <a:defRPr sz="2400">
                <a:solidFill>
                  <a:schemeClr val="tx1"/>
                </a:solidFill>
                <a:latin typeface="Lucida Grande" charset="0"/>
                <a:ea typeface="ＭＳ Ｐゴシック" charset="0"/>
                <a:cs typeface="Geneva" charset="0"/>
              </a:defRPr>
            </a:lvl1pPr>
            <a:lvl2pPr marL="37931725" indent="-37474525">
              <a:defRPr sz="2400">
                <a:solidFill>
                  <a:schemeClr val="tx1"/>
                </a:solidFill>
                <a:latin typeface="Lucida Grande" charset="0"/>
                <a:ea typeface="Geneva" charset="0"/>
                <a:cs typeface="Geneva" charset="0"/>
              </a:defRPr>
            </a:lvl2pPr>
            <a:lvl3pPr>
              <a:defRPr sz="2400">
                <a:solidFill>
                  <a:schemeClr val="tx1"/>
                </a:solidFill>
                <a:latin typeface="Lucida Grande" charset="0"/>
                <a:ea typeface="Geneva" charset="0"/>
                <a:cs typeface="Geneva" charset="0"/>
              </a:defRPr>
            </a:lvl3pPr>
            <a:lvl4pPr>
              <a:defRPr sz="2400">
                <a:solidFill>
                  <a:schemeClr val="tx1"/>
                </a:solidFill>
                <a:latin typeface="Lucida Grande" charset="0"/>
                <a:ea typeface="Geneva" charset="0"/>
                <a:cs typeface="Geneva" charset="0"/>
              </a:defRPr>
            </a:lvl4pPr>
            <a:lvl5pPr>
              <a:defRPr sz="2400">
                <a:solidFill>
                  <a:schemeClr val="tx1"/>
                </a:solidFill>
                <a:latin typeface="Lucida Grande" charset="0"/>
                <a:ea typeface="Geneva" charset="0"/>
                <a:cs typeface="Geneva" charset="0"/>
              </a:defRPr>
            </a:lvl5pPr>
            <a:lvl6pPr marL="457200" eaLnBrk="0" fontAlgn="base" hangingPunct="0">
              <a:spcBef>
                <a:spcPct val="0"/>
              </a:spcBef>
              <a:spcAft>
                <a:spcPct val="0"/>
              </a:spcAft>
              <a:defRPr sz="2400">
                <a:solidFill>
                  <a:schemeClr val="tx1"/>
                </a:solidFill>
                <a:latin typeface="Lucida Grande" charset="0"/>
                <a:ea typeface="Geneva" charset="0"/>
                <a:cs typeface="Geneva" charset="0"/>
              </a:defRPr>
            </a:lvl6pPr>
            <a:lvl7pPr marL="914400" eaLnBrk="0" fontAlgn="base" hangingPunct="0">
              <a:spcBef>
                <a:spcPct val="0"/>
              </a:spcBef>
              <a:spcAft>
                <a:spcPct val="0"/>
              </a:spcAft>
              <a:defRPr sz="2400">
                <a:solidFill>
                  <a:schemeClr val="tx1"/>
                </a:solidFill>
                <a:latin typeface="Lucida Grande" charset="0"/>
                <a:ea typeface="Geneva" charset="0"/>
                <a:cs typeface="Geneva" charset="0"/>
              </a:defRPr>
            </a:lvl7pPr>
            <a:lvl8pPr marL="1371600" eaLnBrk="0" fontAlgn="base" hangingPunct="0">
              <a:spcBef>
                <a:spcPct val="0"/>
              </a:spcBef>
              <a:spcAft>
                <a:spcPct val="0"/>
              </a:spcAft>
              <a:defRPr sz="2400">
                <a:solidFill>
                  <a:schemeClr val="tx1"/>
                </a:solidFill>
                <a:latin typeface="Lucida Grande" charset="0"/>
                <a:ea typeface="Geneva" charset="0"/>
                <a:cs typeface="Geneva" charset="0"/>
              </a:defRPr>
            </a:lvl8pPr>
            <a:lvl9pPr marL="1828800" eaLnBrk="0" fontAlgn="base" hangingPunct="0">
              <a:spcBef>
                <a:spcPct val="0"/>
              </a:spcBef>
              <a:spcAft>
                <a:spcPct val="0"/>
              </a:spcAft>
              <a:defRPr sz="2400">
                <a:solidFill>
                  <a:schemeClr val="tx1"/>
                </a:solidFill>
                <a:latin typeface="Lucida Grande" charset="0"/>
                <a:ea typeface="Geneva" charset="0"/>
                <a:cs typeface="Geneva" charset="0"/>
              </a:defRPr>
            </a:lvl9pPr>
          </a:lstStyle>
          <a:p>
            <a:pPr algn="r"/>
            <a:r>
              <a:rPr lang="en-US" sz="900" b="0" i="0" dirty="0" smtClean="0">
                <a:solidFill>
                  <a:srgbClr val="1C445E"/>
                </a:solidFill>
                <a:latin typeface="Calibri"/>
                <a:cs typeface="Calibri"/>
              </a:rPr>
              <a:t>©CCOHS</a:t>
            </a:r>
            <a:endParaRPr lang="en-US" sz="900" b="0" i="0" dirty="0">
              <a:solidFill>
                <a:srgbClr val="1C445E"/>
              </a:solidFill>
              <a:latin typeface="Calibri"/>
              <a:cs typeface="Calibri"/>
            </a:endParaRPr>
          </a:p>
        </p:txBody>
      </p:sp>
      <p:pic>
        <p:nvPicPr>
          <p:cNvPr id="5" name="Picture 4"/>
          <p:cNvPicPr>
            <a:picLocks noChangeAspect="1"/>
          </p:cNvPicPr>
          <p:nvPr userDrawn="1"/>
        </p:nvPicPr>
        <p:blipFill>
          <a:blip r:embed="rId16"/>
          <a:stretch>
            <a:fillRect/>
          </a:stretch>
        </p:blipFill>
        <p:spPr>
          <a:xfrm>
            <a:off x="200347" y="6314696"/>
            <a:ext cx="1542346" cy="365053"/>
          </a:xfrm>
          <a:prstGeom prst="rect">
            <a:avLst/>
          </a:prstGeom>
        </p:spPr>
      </p:pic>
      <p:sp>
        <p:nvSpPr>
          <p:cNvPr id="1027" name="Rectangle 13"/>
          <p:cNvSpPr>
            <a:spLocks noGrp="1" noChangeArrowheads="1"/>
          </p:cNvSpPr>
          <p:nvPr>
            <p:ph type="title"/>
          </p:nvPr>
        </p:nvSpPr>
        <p:spPr bwMode="auto">
          <a:xfrm>
            <a:off x="203200" y="943000"/>
            <a:ext cx="7509165" cy="9158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Edit master title style</a:t>
            </a:r>
          </a:p>
        </p:txBody>
      </p:sp>
      <p:sp>
        <p:nvSpPr>
          <p:cNvPr id="1028" name="Rectangle 14"/>
          <p:cNvSpPr>
            <a:spLocks noGrp="1" noChangeArrowheads="1"/>
          </p:cNvSpPr>
          <p:nvPr>
            <p:ph type="body" idx="1"/>
          </p:nvPr>
        </p:nvSpPr>
        <p:spPr bwMode="auto">
          <a:xfrm>
            <a:off x="207819" y="2060847"/>
            <a:ext cx="7889702" cy="3923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Intro text</a:t>
            </a:r>
          </a:p>
          <a:p>
            <a:pPr lvl="0"/>
            <a:r>
              <a:rPr lang="en-US" dirty="0"/>
              <a:t>Click to edit Master text styles</a:t>
            </a:r>
          </a:p>
          <a:p>
            <a:pPr lvl="1"/>
            <a:r>
              <a:rPr lang="en-US" dirty="0"/>
              <a:t>Second level</a:t>
            </a:r>
          </a:p>
        </p:txBody>
      </p:sp>
      <p:pic>
        <p:nvPicPr>
          <p:cNvPr id="2" name="Picture 1"/>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806753" y="113462"/>
            <a:ext cx="3240727" cy="771305"/>
          </a:xfrm>
          <a:prstGeom prst="rect">
            <a:avLst/>
          </a:prstGeom>
        </p:spPr>
      </p:pic>
      <p:pic>
        <p:nvPicPr>
          <p:cNvPr id="3" name="Picture 2"/>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549213" y="6009732"/>
            <a:ext cx="1566763" cy="943660"/>
          </a:xfrm>
          <a:prstGeom prst="rect">
            <a:avLst/>
          </a:prstGeom>
        </p:spPr>
      </p:pic>
    </p:spTree>
  </p:cSld>
  <p:clrMap bg1="lt1" tx1="dk1" bg2="lt2" tx2="dk2" accent1="accent1" accent2="accent2" accent3="accent3" accent4="accent4" accent5="accent5" accent6="accent6" hlink="hlink" folHlink="folHlink"/>
  <p:sldLayoutIdLst>
    <p:sldLayoutId id="2147483851" r:id="rId1"/>
    <p:sldLayoutId id="2147483852"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3" r:id="rId13"/>
    <p:sldLayoutId id="2147483854" r:id="rId14"/>
  </p:sldLayoutIdLst>
  <p:timing>
    <p:tnLst>
      <p:par>
        <p:cTn id="1" dur="indefinite" restart="never" nodeType="tmRoot"/>
      </p:par>
    </p:tnLst>
  </p:timing>
  <p:txStyles>
    <p:titleStyle>
      <a:lvl1pPr algn="ctr" rtl="0" eaLnBrk="0" fontAlgn="base" hangingPunct="0">
        <a:spcBef>
          <a:spcPct val="0"/>
        </a:spcBef>
        <a:spcAft>
          <a:spcPct val="0"/>
        </a:spcAft>
        <a:defRPr sz="4200" b="1" i="0">
          <a:solidFill>
            <a:schemeClr val="tx2"/>
          </a:solidFill>
          <a:latin typeface="Calibri"/>
          <a:ea typeface="ＭＳ Ｐゴシック" charset="0"/>
          <a:cs typeface="Calibri"/>
        </a:defRPr>
      </a:lvl1pPr>
      <a:lvl2pPr algn="ctr" rtl="0" eaLnBrk="0" fontAlgn="base" hangingPunct="0">
        <a:spcBef>
          <a:spcPct val="0"/>
        </a:spcBef>
        <a:spcAft>
          <a:spcPct val="0"/>
        </a:spcAft>
        <a:defRPr sz="4200">
          <a:solidFill>
            <a:schemeClr val="tx2"/>
          </a:solidFill>
          <a:latin typeface="Verdana" charset="0"/>
          <a:ea typeface="ＭＳ Ｐゴシック" charset="0"/>
          <a:cs typeface="Geneva" charset="0"/>
        </a:defRPr>
      </a:lvl2pPr>
      <a:lvl3pPr algn="ctr" rtl="0" eaLnBrk="0" fontAlgn="base" hangingPunct="0">
        <a:spcBef>
          <a:spcPct val="0"/>
        </a:spcBef>
        <a:spcAft>
          <a:spcPct val="0"/>
        </a:spcAft>
        <a:defRPr sz="4200">
          <a:solidFill>
            <a:schemeClr val="tx2"/>
          </a:solidFill>
          <a:latin typeface="Verdana" charset="0"/>
          <a:ea typeface="ＭＳ Ｐゴシック" charset="0"/>
          <a:cs typeface="Geneva" charset="0"/>
        </a:defRPr>
      </a:lvl3pPr>
      <a:lvl4pPr algn="ctr" rtl="0" eaLnBrk="0" fontAlgn="base" hangingPunct="0">
        <a:spcBef>
          <a:spcPct val="0"/>
        </a:spcBef>
        <a:spcAft>
          <a:spcPct val="0"/>
        </a:spcAft>
        <a:defRPr sz="4200">
          <a:solidFill>
            <a:schemeClr val="tx2"/>
          </a:solidFill>
          <a:latin typeface="Verdana" charset="0"/>
          <a:ea typeface="ＭＳ Ｐゴシック" charset="0"/>
          <a:cs typeface="Geneva" charset="0"/>
        </a:defRPr>
      </a:lvl4pPr>
      <a:lvl5pPr algn="ctr" rtl="0" eaLnBrk="0" fontAlgn="base" hangingPunct="0">
        <a:spcBef>
          <a:spcPct val="0"/>
        </a:spcBef>
        <a:spcAft>
          <a:spcPct val="0"/>
        </a:spcAft>
        <a:defRPr sz="4200">
          <a:solidFill>
            <a:schemeClr val="tx2"/>
          </a:solidFill>
          <a:latin typeface="Verdana" charset="0"/>
          <a:ea typeface="ＭＳ Ｐゴシック" charset="0"/>
          <a:cs typeface="Geneva" charset="0"/>
        </a:defRPr>
      </a:lvl5pPr>
      <a:lvl6pPr marL="457200" algn="ctr" rtl="0" fontAlgn="base">
        <a:spcBef>
          <a:spcPct val="0"/>
        </a:spcBef>
        <a:spcAft>
          <a:spcPct val="0"/>
        </a:spcAft>
        <a:defRPr sz="4200">
          <a:solidFill>
            <a:schemeClr val="tx2"/>
          </a:solidFill>
          <a:latin typeface="Verdana" charset="0"/>
          <a:ea typeface="Geneva" charset="0"/>
          <a:cs typeface="Geneva" charset="0"/>
        </a:defRPr>
      </a:lvl6pPr>
      <a:lvl7pPr marL="914400" algn="ctr" rtl="0" fontAlgn="base">
        <a:spcBef>
          <a:spcPct val="0"/>
        </a:spcBef>
        <a:spcAft>
          <a:spcPct val="0"/>
        </a:spcAft>
        <a:defRPr sz="4200">
          <a:solidFill>
            <a:schemeClr val="tx2"/>
          </a:solidFill>
          <a:latin typeface="Verdana" charset="0"/>
          <a:ea typeface="Geneva" charset="0"/>
          <a:cs typeface="Geneva" charset="0"/>
        </a:defRPr>
      </a:lvl7pPr>
      <a:lvl8pPr marL="1371600" algn="ctr" rtl="0" fontAlgn="base">
        <a:spcBef>
          <a:spcPct val="0"/>
        </a:spcBef>
        <a:spcAft>
          <a:spcPct val="0"/>
        </a:spcAft>
        <a:defRPr sz="4200">
          <a:solidFill>
            <a:schemeClr val="tx2"/>
          </a:solidFill>
          <a:latin typeface="Verdana" charset="0"/>
          <a:ea typeface="Geneva" charset="0"/>
          <a:cs typeface="Geneva" charset="0"/>
        </a:defRPr>
      </a:lvl8pPr>
      <a:lvl9pPr marL="1828800" algn="ctr" rtl="0" fontAlgn="base">
        <a:spcBef>
          <a:spcPct val="0"/>
        </a:spcBef>
        <a:spcAft>
          <a:spcPct val="0"/>
        </a:spcAft>
        <a:defRPr sz="4200">
          <a:solidFill>
            <a:schemeClr val="tx2"/>
          </a:solidFill>
          <a:latin typeface="Verdana" charset="0"/>
          <a:ea typeface="Geneva" charset="0"/>
          <a:cs typeface="Geneva" charset="0"/>
        </a:defRPr>
      </a:lvl9pPr>
    </p:titleStyle>
    <p:bodyStyle>
      <a:lvl1pPr marL="342900" indent="-342900" algn="l" rtl="0" eaLnBrk="0" fontAlgn="base" hangingPunct="0">
        <a:spcBef>
          <a:spcPct val="20000"/>
        </a:spcBef>
        <a:spcAft>
          <a:spcPct val="0"/>
        </a:spcAft>
        <a:buClr>
          <a:srgbClr val="FFCC00"/>
        </a:buClr>
        <a:defRPr sz="2400">
          <a:solidFill>
            <a:schemeClr val="tx1"/>
          </a:solidFill>
          <a:latin typeface="Calibri"/>
          <a:ea typeface="ＭＳ Ｐゴシック" charset="0"/>
          <a:cs typeface="Calibri"/>
        </a:defRPr>
      </a:lvl1pPr>
      <a:lvl2pPr marL="742950" indent="-285750" algn="l" rtl="0" eaLnBrk="0" fontAlgn="base" hangingPunct="0">
        <a:spcBef>
          <a:spcPct val="20000"/>
        </a:spcBef>
        <a:spcAft>
          <a:spcPct val="0"/>
        </a:spcAft>
        <a:buClr>
          <a:srgbClr val="8E76A6"/>
        </a:buClr>
        <a:buFont typeface="Lucida Grande"/>
        <a:buChar char="•"/>
        <a:defRPr sz="2000">
          <a:solidFill>
            <a:schemeClr val="tx1"/>
          </a:solidFill>
          <a:latin typeface="Calibri"/>
          <a:ea typeface="+mn-ea"/>
          <a:cs typeface="Calibri"/>
        </a:defRPr>
      </a:lvl2pPr>
      <a:lvl3pPr marL="1143000" indent="-228600" algn="l" rtl="0" eaLnBrk="0" fontAlgn="base" hangingPunct="0">
        <a:spcBef>
          <a:spcPct val="20000"/>
        </a:spcBef>
        <a:spcAft>
          <a:spcPct val="0"/>
        </a:spcAft>
        <a:defRPr sz="2400">
          <a:solidFill>
            <a:schemeClr val="tx1"/>
          </a:solidFill>
          <a:latin typeface="Lucida Grande" charset="0"/>
          <a:ea typeface="+mn-ea"/>
          <a:cs typeface="+mn-cs"/>
        </a:defRPr>
      </a:lvl3pPr>
      <a:lvl4pPr marL="1600200" indent="-228600" algn="l" rtl="0" eaLnBrk="0" fontAlgn="base" hangingPunct="0">
        <a:spcBef>
          <a:spcPct val="20000"/>
        </a:spcBef>
        <a:spcAft>
          <a:spcPct val="0"/>
        </a:spcAft>
        <a:buChar char="–"/>
        <a:defRPr sz="2000">
          <a:solidFill>
            <a:schemeClr val="tx1"/>
          </a:solidFill>
          <a:latin typeface="Lucida Grande" charset="0"/>
          <a:ea typeface="+mn-ea"/>
          <a:cs typeface="+mn-cs"/>
        </a:defRPr>
      </a:lvl4pPr>
      <a:lvl5pPr marL="2057400" indent="-228600" algn="l" rtl="0" eaLnBrk="0" fontAlgn="base" hangingPunct="0">
        <a:spcBef>
          <a:spcPct val="20000"/>
        </a:spcBef>
        <a:spcAft>
          <a:spcPct val="0"/>
        </a:spcAft>
        <a:buChar char="»"/>
        <a:defRPr sz="2000">
          <a:solidFill>
            <a:schemeClr val="tx1"/>
          </a:solidFill>
          <a:latin typeface="Lucida Grande" charset="0"/>
          <a:ea typeface="+mn-ea"/>
          <a:cs typeface="+mn-cs"/>
        </a:defRPr>
      </a:lvl5pPr>
      <a:lvl6pPr marL="2514600" indent="-228600" algn="l" rtl="0" fontAlgn="base">
        <a:spcBef>
          <a:spcPct val="20000"/>
        </a:spcBef>
        <a:spcAft>
          <a:spcPct val="0"/>
        </a:spcAft>
        <a:buChar char="»"/>
        <a:defRPr sz="2000">
          <a:solidFill>
            <a:schemeClr val="tx1"/>
          </a:solidFill>
          <a:latin typeface="Lucida Grande" charset="0"/>
          <a:ea typeface="+mn-ea"/>
          <a:cs typeface="+mn-cs"/>
        </a:defRPr>
      </a:lvl6pPr>
      <a:lvl7pPr marL="2971800" indent="-228600" algn="l" rtl="0" fontAlgn="base">
        <a:spcBef>
          <a:spcPct val="20000"/>
        </a:spcBef>
        <a:spcAft>
          <a:spcPct val="0"/>
        </a:spcAft>
        <a:buChar char="»"/>
        <a:defRPr sz="2000">
          <a:solidFill>
            <a:schemeClr val="tx1"/>
          </a:solidFill>
          <a:latin typeface="Lucida Grande" charset="0"/>
          <a:ea typeface="+mn-ea"/>
          <a:cs typeface="+mn-cs"/>
        </a:defRPr>
      </a:lvl7pPr>
      <a:lvl8pPr marL="3429000" indent="-228600" algn="l" rtl="0" fontAlgn="base">
        <a:spcBef>
          <a:spcPct val="20000"/>
        </a:spcBef>
        <a:spcAft>
          <a:spcPct val="0"/>
        </a:spcAft>
        <a:buChar char="»"/>
        <a:defRPr sz="2000">
          <a:solidFill>
            <a:schemeClr val="tx1"/>
          </a:solidFill>
          <a:latin typeface="Lucida Grande" charset="0"/>
          <a:ea typeface="+mn-ea"/>
          <a:cs typeface="+mn-cs"/>
        </a:defRPr>
      </a:lvl8pPr>
      <a:lvl9pPr marL="3886200" indent="-228600" algn="l" rtl="0" fontAlgn="base">
        <a:spcBef>
          <a:spcPct val="20000"/>
        </a:spcBef>
        <a:spcAft>
          <a:spcPct val="0"/>
        </a:spcAft>
        <a:buChar char="»"/>
        <a:defRPr sz="2000">
          <a:solidFill>
            <a:schemeClr val="tx1"/>
          </a:solidFill>
          <a:latin typeface="Lucida Grande" charset="0"/>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8.tiff"/><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57.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5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5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6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6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6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34.tiff"/></Relationships>
</file>

<file path=ppt/slides/_rels/slide16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31.tiff"/></Relationships>
</file>

<file path=ppt/slides/_rels/slide16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laws-lois.justice.gc.ca/eng/acts/H-3/" TargetMode="External"/><Relationship Id="rId2" Type="http://schemas.openxmlformats.org/officeDocument/2006/relationships/hyperlink" Target="http://laws-lois.justice.gc.ca/eng/regulations/SOR-2015-17/" TargetMode="External"/><Relationship Id="rId1" Type="http://schemas.openxmlformats.org/officeDocument/2006/relationships/slideLayout" Target="../slideLayouts/slideLayout3.xml"/><Relationship Id="rId6" Type="http://schemas.openxmlformats.org/officeDocument/2006/relationships/hyperlink" Target="http://www.qp.gov.sk.ca/documents/English/Regulations/Regulations/S15-1R6.pdf" TargetMode="External"/><Relationship Id="rId5" Type="http://schemas.openxmlformats.org/officeDocument/2006/relationships/hyperlink" Target="http://www.qp.gov.sk.ca/documents/English/Regulations/Regulations/O1-1R1.pdf" TargetMode="External"/><Relationship Id="rId4" Type="http://schemas.openxmlformats.org/officeDocument/2006/relationships/hyperlink" Target="http://www.qp.gov.sk.ca/documents/English/Statutes/Statutes/S15-1.pdf" TargetMode="External"/></Relationships>
</file>

<file path=ppt/slides/_rels/slide18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0708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Overall Goal </a:t>
            </a:r>
            <a:endParaRPr lang="en-CA" dirty="0"/>
          </a:p>
        </p:txBody>
      </p:sp>
      <p:sp>
        <p:nvSpPr>
          <p:cNvPr id="7" name="Content Placeholder 6"/>
          <p:cNvSpPr>
            <a:spLocks noGrp="1"/>
          </p:cNvSpPr>
          <p:nvPr>
            <p:ph sz="quarter" idx="1"/>
          </p:nvPr>
        </p:nvSpPr>
        <p:spPr>
          <a:xfrm>
            <a:off x="193039" y="1744911"/>
            <a:ext cx="8640567" cy="4208850"/>
          </a:xfrm>
        </p:spPr>
        <p:txBody>
          <a:bodyPr>
            <a:normAutofit/>
          </a:bodyPr>
          <a:lstStyle/>
          <a:p>
            <a:pPr marL="0" indent="0">
              <a:buNone/>
            </a:pPr>
            <a:r>
              <a:rPr lang="en-CA" dirty="0" smtClean="0"/>
              <a:t>It is important that you know about hazardous products you work with, and know how to protect yourself by working safely. </a:t>
            </a:r>
          </a:p>
          <a:p>
            <a:pPr marL="0" indent="0">
              <a:buNone/>
            </a:pPr>
            <a:r>
              <a:rPr lang="en-CA" dirty="0" smtClean="0"/>
              <a:t/>
            </a:r>
            <a:br>
              <a:rPr lang="en-CA" dirty="0" smtClean="0"/>
            </a:br>
            <a:r>
              <a:rPr lang="en-CA" dirty="0" smtClean="0"/>
              <a:t>At the end of this session, you should be able to answer these four important questions:</a:t>
            </a:r>
          </a:p>
          <a:p>
            <a:pPr>
              <a:buFont typeface="Arial" pitchFamily="34" charset="0"/>
              <a:buChar char="•"/>
            </a:pPr>
            <a:r>
              <a:rPr lang="en-CA" b="1" dirty="0" smtClean="0"/>
              <a:t>What </a:t>
            </a:r>
            <a:r>
              <a:rPr lang="en-CA" b="1" dirty="0"/>
              <a:t>are the hazards of the product?</a:t>
            </a:r>
          </a:p>
          <a:p>
            <a:pPr>
              <a:buFont typeface="Arial" pitchFamily="34" charset="0"/>
              <a:buChar char="•"/>
            </a:pPr>
            <a:r>
              <a:rPr lang="en-CA" b="1" dirty="0"/>
              <a:t>How do </a:t>
            </a:r>
            <a:r>
              <a:rPr lang="en-CA" b="1" dirty="0" smtClean="0"/>
              <a:t>I </a:t>
            </a:r>
            <a:r>
              <a:rPr lang="en-CA" b="1" dirty="0"/>
              <a:t>protect yourself from those hazards?</a:t>
            </a:r>
          </a:p>
          <a:p>
            <a:pPr>
              <a:buFont typeface="Arial" pitchFamily="34" charset="0"/>
              <a:buChar char="•"/>
            </a:pPr>
            <a:r>
              <a:rPr lang="en-CA" b="1" dirty="0"/>
              <a:t>What do </a:t>
            </a:r>
            <a:r>
              <a:rPr lang="en-CA" b="1" dirty="0" smtClean="0"/>
              <a:t>I </a:t>
            </a:r>
            <a:r>
              <a:rPr lang="en-CA" b="1" dirty="0"/>
              <a:t>do in case of an emergency?</a:t>
            </a:r>
          </a:p>
          <a:p>
            <a:pPr>
              <a:buFont typeface="Arial" pitchFamily="34" charset="0"/>
              <a:buChar char="•"/>
            </a:pPr>
            <a:r>
              <a:rPr lang="en-CA" b="1" dirty="0"/>
              <a:t>Where can </a:t>
            </a:r>
            <a:r>
              <a:rPr lang="en-CA" b="1" dirty="0" smtClean="0"/>
              <a:t>I </a:t>
            </a:r>
            <a:r>
              <a:rPr lang="en-CA" b="1" dirty="0"/>
              <a:t>get further information?</a:t>
            </a:r>
          </a:p>
          <a:p>
            <a:endParaRPr lang="en-CA" dirty="0"/>
          </a:p>
        </p:txBody>
      </p:sp>
    </p:spTree>
    <p:extLst>
      <p:ext uri="{BB962C8B-B14F-4D97-AF65-F5344CB8AC3E}">
        <p14:creationId xmlns:p14="http://schemas.microsoft.com/office/powerpoint/2010/main" val="463183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Explosives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941936192"/>
              </p:ext>
            </p:extLst>
          </p:nvPr>
        </p:nvGraphicFramePr>
        <p:xfrm>
          <a:off x="285749" y="1666877"/>
          <a:ext cx="8315327" cy="4333875"/>
        </p:xfrm>
        <a:graphic>
          <a:graphicData uri="http://schemas.openxmlformats.org/drawingml/2006/table">
            <a:tbl>
              <a:tblPr firstRow="1" bandRow="1">
                <a:tableStyleId>{93296810-A885-4BE3-A3E7-6D5BEEA58F35}</a:tableStyleId>
              </a:tblPr>
              <a:tblGrid>
                <a:gridCol w="2078832"/>
                <a:gridCol w="2078832"/>
                <a:gridCol w="1534430"/>
                <a:gridCol w="2623233"/>
              </a:tblGrid>
              <a:tr h="453320">
                <a:tc>
                  <a:txBody>
                    <a:bodyPr/>
                    <a:lstStyle/>
                    <a:p>
                      <a:pPr marL="0" algn="l" defTabSz="457200" rtl="0" eaLnBrk="1" latinLnBrk="0" hangingPunct="1"/>
                      <a:r>
                        <a:rPr lang="en-CA" sz="1400" kern="1200" dirty="0" smtClean="0"/>
                        <a:t>Hazard category</a:t>
                      </a:r>
                      <a:endParaRPr lang="en-CA" sz="1400" kern="1200" dirty="0">
                        <a:solidFill>
                          <a:schemeClr val="dk1"/>
                        </a:solidFill>
                        <a:latin typeface="+mn-lt"/>
                        <a:ea typeface="+mn-ea"/>
                        <a:cs typeface="+mn-cs"/>
                      </a:endParaRPr>
                    </a:p>
                  </a:txBody>
                  <a:tcPr>
                    <a:solidFill>
                      <a:srgbClr val="4B2959"/>
                    </a:solidFill>
                  </a:tcPr>
                </a:tc>
                <a:tc>
                  <a:txBody>
                    <a:bodyPr/>
                    <a:lstStyle/>
                    <a:p>
                      <a:pPr marL="0" algn="l" defTabSz="457200" rtl="0" eaLnBrk="1" latinLnBrk="0" hangingPunct="1"/>
                      <a:r>
                        <a:rPr lang="en-CA" sz="1400" kern="1200" dirty="0" smtClean="0"/>
                        <a:t>Pictogram</a:t>
                      </a:r>
                      <a:endParaRPr lang="en-CA" sz="1400" kern="1200" dirty="0">
                        <a:solidFill>
                          <a:schemeClr val="dk1"/>
                        </a:solidFill>
                        <a:latin typeface="+mn-lt"/>
                        <a:ea typeface="+mn-ea"/>
                        <a:cs typeface="+mn-cs"/>
                      </a:endParaRPr>
                    </a:p>
                  </a:txBody>
                  <a:tcPr>
                    <a:solidFill>
                      <a:srgbClr val="4B2959"/>
                    </a:solidFill>
                  </a:tcPr>
                </a:tc>
                <a:tc>
                  <a:txBody>
                    <a:bodyPr/>
                    <a:lstStyle/>
                    <a:p>
                      <a:pPr marL="0" algn="l" defTabSz="457200" rtl="0" eaLnBrk="1" latinLnBrk="0" hangingPunct="1"/>
                      <a:r>
                        <a:rPr lang="en-CA" sz="1400" kern="1200" dirty="0" smtClean="0"/>
                        <a:t>Signal word</a:t>
                      </a:r>
                      <a:endParaRPr lang="en-CA" sz="1400" kern="1200" dirty="0">
                        <a:solidFill>
                          <a:schemeClr val="dk1"/>
                        </a:solidFill>
                        <a:latin typeface="+mn-lt"/>
                        <a:ea typeface="+mn-ea"/>
                        <a:cs typeface="+mn-cs"/>
                      </a:endParaRPr>
                    </a:p>
                  </a:txBody>
                  <a:tcPr>
                    <a:solidFill>
                      <a:srgbClr val="4B2959"/>
                    </a:solidFill>
                  </a:tcPr>
                </a:tc>
                <a:tc>
                  <a:txBody>
                    <a:bodyPr/>
                    <a:lstStyle/>
                    <a:p>
                      <a:pPr marL="0" algn="l" defTabSz="457200" rtl="0" eaLnBrk="1" latinLnBrk="0" hangingPunct="1"/>
                      <a:r>
                        <a:rPr lang="en-CA" sz="1400" kern="1200" dirty="0" smtClean="0"/>
                        <a:t>Hazard statement</a:t>
                      </a:r>
                      <a:endParaRPr lang="en-CA" sz="1400" kern="1200" dirty="0">
                        <a:solidFill>
                          <a:schemeClr val="dk1"/>
                        </a:solidFill>
                        <a:latin typeface="+mn-lt"/>
                        <a:ea typeface="+mn-ea"/>
                        <a:cs typeface="+mn-cs"/>
                      </a:endParaRPr>
                    </a:p>
                  </a:txBody>
                  <a:tcPr>
                    <a:solidFill>
                      <a:srgbClr val="4B2959"/>
                    </a:solidFill>
                  </a:tcPr>
                </a:tc>
              </a:tr>
              <a:tr h="554365">
                <a:tc>
                  <a:txBody>
                    <a:bodyPr/>
                    <a:lstStyle/>
                    <a:p>
                      <a:pPr marL="0" algn="l" defTabSz="457200" rtl="0" eaLnBrk="1" latinLnBrk="0" hangingPunct="1"/>
                      <a:r>
                        <a:rPr lang="en-CA" sz="1400" kern="1200" dirty="0" smtClean="0"/>
                        <a:t>Unstable explosives</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Exploding  bomb</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Danger</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Unstable explosive</a:t>
                      </a:r>
                      <a:endParaRPr lang="en-CA" sz="1400" kern="1200" dirty="0">
                        <a:solidFill>
                          <a:schemeClr val="dk1"/>
                        </a:solidFill>
                        <a:latin typeface="+mn-lt"/>
                        <a:ea typeface="+mn-ea"/>
                        <a:cs typeface="+mn-cs"/>
                      </a:endParaRPr>
                    </a:p>
                  </a:txBody>
                  <a:tcPr>
                    <a:solidFill>
                      <a:srgbClr val="4B2959">
                        <a:alpha val="25000"/>
                      </a:srgbClr>
                    </a:solidFill>
                  </a:tcPr>
                </a:tc>
              </a:tr>
              <a:tr h="554365">
                <a:tc>
                  <a:txBody>
                    <a:bodyPr/>
                    <a:lstStyle/>
                    <a:p>
                      <a:pPr marL="0" algn="l" defTabSz="457200" rtl="0" eaLnBrk="1" latinLnBrk="0" hangingPunct="1"/>
                      <a:r>
                        <a:rPr lang="en-CA" sz="1400" kern="1200" dirty="0" smtClean="0"/>
                        <a:t>Division 1.1</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kern="1200" dirty="0" smtClean="0"/>
                        <a:t>Exploding  bomb</a:t>
                      </a:r>
                    </a:p>
                    <a:p>
                      <a:pPr marL="0" algn="l" defTabSz="457200" rtl="0" eaLnBrk="1" latinLnBrk="0" hangingPunct="1"/>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Danger</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Explosive; mass explosion hazard</a:t>
                      </a:r>
                      <a:endParaRPr lang="en-CA" sz="1400" kern="1200" dirty="0">
                        <a:solidFill>
                          <a:schemeClr val="dk1"/>
                        </a:solidFill>
                        <a:latin typeface="+mn-lt"/>
                        <a:ea typeface="+mn-ea"/>
                        <a:cs typeface="+mn-cs"/>
                      </a:endParaRPr>
                    </a:p>
                  </a:txBody>
                  <a:tcPr>
                    <a:solidFill>
                      <a:srgbClr val="4B2959">
                        <a:alpha val="25000"/>
                      </a:srgbClr>
                    </a:solidFill>
                  </a:tcPr>
                </a:tc>
              </a:tr>
              <a:tr h="554365">
                <a:tc>
                  <a:txBody>
                    <a:bodyPr/>
                    <a:lstStyle/>
                    <a:p>
                      <a:pPr marL="0" algn="l" defTabSz="457200" rtl="0" eaLnBrk="1" latinLnBrk="0" hangingPunct="1"/>
                      <a:r>
                        <a:rPr lang="en-CA" sz="1400" kern="1200" dirty="0" smtClean="0"/>
                        <a:t>Division 1.2</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kern="1200" dirty="0" smtClean="0"/>
                        <a:t>Exploding  bomb</a:t>
                      </a:r>
                    </a:p>
                    <a:p>
                      <a:pPr marL="0" algn="l" defTabSz="457200" rtl="0" eaLnBrk="1" latinLnBrk="0" hangingPunct="1"/>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Danger</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Explosive; severe projection hazard</a:t>
                      </a:r>
                      <a:endParaRPr lang="en-CA" sz="1400" kern="1200" dirty="0">
                        <a:solidFill>
                          <a:schemeClr val="dk1"/>
                        </a:solidFill>
                        <a:latin typeface="+mn-lt"/>
                        <a:ea typeface="+mn-ea"/>
                        <a:cs typeface="+mn-cs"/>
                      </a:endParaRPr>
                    </a:p>
                  </a:txBody>
                  <a:tcPr>
                    <a:solidFill>
                      <a:srgbClr val="4B2959">
                        <a:alpha val="25000"/>
                      </a:srgbClr>
                    </a:solidFill>
                  </a:tcPr>
                </a:tc>
              </a:tr>
              <a:tr h="554365">
                <a:tc>
                  <a:txBody>
                    <a:bodyPr/>
                    <a:lstStyle/>
                    <a:p>
                      <a:pPr marL="0" algn="l" defTabSz="457200" rtl="0" eaLnBrk="1" latinLnBrk="0" hangingPunct="1"/>
                      <a:r>
                        <a:rPr lang="en-CA" sz="1400" kern="1200" dirty="0" smtClean="0"/>
                        <a:t>Division 1.3</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kern="1200" dirty="0" smtClean="0"/>
                        <a:t>Exploding  bomb</a:t>
                      </a:r>
                    </a:p>
                    <a:p>
                      <a:pPr marL="0" algn="l" defTabSz="457200" rtl="0" eaLnBrk="1" latinLnBrk="0" hangingPunct="1"/>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Danger</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Explosive; fire, blast or projection hazard</a:t>
                      </a:r>
                      <a:endParaRPr lang="en-CA" sz="1400" kern="1200" dirty="0">
                        <a:solidFill>
                          <a:schemeClr val="dk1"/>
                        </a:solidFill>
                        <a:latin typeface="+mn-lt"/>
                        <a:ea typeface="+mn-ea"/>
                        <a:cs typeface="+mn-cs"/>
                      </a:endParaRPr>
                    </a:p>
                  </a:txBody>
                  <a:tcPr>
                    <a:solidFill>
                      <a:srgbClr val="4B2959">
                        <a:alpha val="25000"/>
                      </a:srgbClr>
                    </a:solidFill>
                  </a:tcPr>
                </a:tc>
              </a:tr>
              <a:tr h="554365">
                <a:tc>
                  <a:txBody>
                    <a:bodyPr/>
                    <a:lstStyle/>
                    <a:p>
                      <a:pPr marL="0" algn="l" defTabSz="457200" rtl="0" eaLnBrk="1" latinLnBrk="0" hangingPunct="1"/>
                      <a:r>
                        <a:rPr lang="en-CA" sz="1400" kern="1200" dirty="0" smtClean="0"/>
                        <a:t>Division 1.4</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kern="1200" dirty="0" smtClean="0"/>
                        <a:t>Exploding  bomb</a:t>
                      </a:r>
                    </a:p>
                    <a:p>
                      <a:pPr marL="0" algn="l" defTabSz="457200" rtl="0" eaLnBrk="1" latinLnBrk="0" hangingPunct="1"/>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Warning</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Fire or projection hazard</a:t>
                      </a:r>
                      <a:endParaRPr lang="en-CA" sz="1400" kern="1200" dirty="0">
                        <a:solidFill>
                          <a:schemeClr val="dk1"/>
                        </a:solidFill>
                        <a:latin typeface="+mn-lt"/>
                        <a:ea typeface="+mn-ea"/>
                        <a:cs typeface="+mn-cs"/>
                      </a:endParaRPr>
                    </a:p>
                  </a:txBody>
                  <a:tcPr>
                    <a:solidFill>
                      <a:srgbClr val="4B2959">
                        <a:alpha val="25000"/>
                      </a:srgbClr>
                    </a:solidFill>
                  </a:tcPr>
                </a:tc>
              </a:tr>
              <a:tr h="554365">
                <a:tc>
                  <a:txBody>
                    <a:bodyPr/>
                    <a:lstStyle/>
                    <a:p>
                      <a:pPr marL="0" algn="l" defTabSz="457200" rtl="0" eaLnBrk="1" latinLnBrk="0" hangingPunct="1"/>
                      <a:r>
                        <a:rPr lang="en-CA" sz="1400" kern="1200" dirty="0" smtClean="0"/>
                        <a:t>Division 1.5</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i="1" kern="1200" dirty="0" smtClean="0"/>
                        <a:t>No</a:t>
                      </a:r>
                      <a:r>
                        <a:rPr lang="en-CA" sz="1400" i="1" kern="1200" baseline="0" dirty="0" smtClean="0"/>
                        <a:t> pictogram</a:t>
                      </a:r>
                      <a:endParaRPr lang="en-CA" sz="1400" i="1"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Danger</a:t>
                      </a:r>
                      <a:endParaRPr lang="en-CA" sz="1400" kern="1200" dirty="0">
                        <a:solidFill>
                          <a:schemeClr val="dk1"/>
                        </a:solidFill>
                        <a:latin typeface="+mn-lt"/>
                        <a:ea typeface="+mn-ea"/>
                        <a:cs typeface="+mn-cs"/>
                      </a:endParaRPr>
                    </a:p>
                  </a:txBody>
                  <a:tcPr>
                    <a:solidFill>
                      <a:srgbClr val="4B2959">
                        <a:alpha val="25000"/>
                      </a:srgbClr>
                    </a:solidFill>
                  </a:tcPr>
                </a:tc>
                <a:tc>
                  <a:txBody>
                    <a:bodyPr/>
                    <a:lstStyle/>
                    <a:p>
                      <a:pPr marL="0" algn="l" defTabSz="457200" rtl="0" eaLnBrk="1" latinLnBrk="0" hangingPunct="1"/>
                      <a:r>
                        <a:rPr lang="en-CA" sz="1400" kern="1200" dirty="0" smtClean="0"/>
                        <a:t>May mass explode in fire</a:t>
                      </a:r>
                      <a:endParaRPr lang="en-CA" sz="1400" kern="1200" dirty="0">
                        <a:solidFill>
                          <a:schemeClr val="dk1"/>
                        </a:solidFill>
                        <a:latin typeface="+mn-lt"/>
                        <a:ea typeface="+mn-ea"/>
                        <a:cs typeface="+mn-cs"/>
                      </a:endParaRPr>
                    </a:p>
                  </a:txBody>
                  <a:tcPr>
                    <a:solidFill>
                      <a:srgbClr val="4B2959">
                        <a:alpha val="25000"/>
                      </a:srgbClr>
                    </a:solidFill>
                  </a:tcPr>
                </a:tc>
              </a:tr>
              <a:tr h="554365">
                <a:tc>
                  <a:txBody>
                    <a:bodyPr/>
                    <a:lstStyle/>
                    <a:p>
                      <a:pPr marL="0" algn="l" defTabSz="457200" rtl="0" eaLnBrk="1" latinLnBrk="0" hangingPunct="1"/>
                      <a:r>
                        <a:rPr lang="en-CA" sz="1400" kern="1200" dirty="0" smtClean="0"/>
                        <a:t>Division 1.6</a:t>
                      </a:r>
                      <a:endParaRPr lang="en-CA" sz="1400" kern="1200" dirty="0">
                        <a:solidFill>
                          <a:schemeClr val="dk1"/>
                        </a:solidFill>
                        <a:latin typeface="+mn-lt"/>
                        <a:ea typeface="+mn-ea"/>
                        <a:cs typeface="+mn-cs"/>
                      </a:endParaRPr>
                    </a:p>
                  </a:txBody>
                  <a:tcPr>
                    <a:solidFill>
                      <a:srgbClr val="4B2959">
                        <a:alpha val="25000"/>
                      </a:srgbClr>
                    </a:solidFill>
                  </a:tcPr>
                </a:tc>
                <a:tc gridSpan="3">
                  <a:txBody>
                    <a:bodyPr/>
                    <a:lstStyle/>
                    <a:p>
                      <a:pPr marL="0" algn="l" defTabSz="457200" rtl="0" eaLnBrk="1" latinLnBrk="0" hangingPunct="1"/>
                      <a:r>
                        <a:rPr lang="en-CA" sz="1400" i="1" kern="1200" dirty="0" smtClean="0"/>
                        <a:t>No label elements are assigned to this class</a:t>
                      </a:r>
                      <a:endParaRPr lang="en-CA" sz="1400" i="1" kern="1200" dirty="0">
                        <a:solidFill>
                          <a:schemeClr val="dk1"/>
                        </a:solidFill>
                        <a:latin typeface="+mn-lt"/>
                        <a:ea typeface="+mn-ea"/>
                        <a:cs typeface="+mn-cs"/>
                      </a:endParaRPr>
                    </a:p>
                  </a:txBody>
                  <a:tcPr>
                    <a:solidFill>
                      <a:srgbClr val="4B2959">
                        <a:alpha val="25000"/>
                      </a:srgbClr>
                    </a:solidFill>
                  </a:tcPr>
                </a:tc>
                <a:tc hMerge="1">
                  <a:txBody>
                    <a:bodyPr/>
                    <a:lstStyle/>
                    <a:p>
                      <a:pPr marL="0" algn="l" defTabSz="457200" rtl="0" eaLnBrk="1" latinLnBrk="0" hangingPunct="1"/>
                      <a:endParaRPr lang="en-CA" sz="1400" i="1" kern="1200" dirty="0">
                        <a:solidFill>
                          <a:schemeClr val="dk1"/>
                        </a:solidFill>
                        <a:latin typeface="+mn-lt"/>
                        <a:ea typeface="+mn-ea"/>
                        <a:cs typeface="+mn-cs"/>
                      </a:endParaRPr>
                    </a:p>
                  </a:txBody>
                  <a:tcPr>
                    <a:solidFill>
                      <a:srgbClr val="4B2959">
                        <a:alpha val="25000"/>
                      </a:srgbClr>
                    </a:solidFill>
                  </a:tcPr>
                </a:tc>
                <a:tc hMerge="1">
                  <a:txBody>
                    <a:bodyPr/>
                    <a:lstStyle/>
                    <a:p>
                      <a:pPr marL="0" algn="l" defTabSz="457200" rtl="0" eaLnBrk="1" latinLnBrk="0" hangingPunct="1"/>
                      <a:endParaRPr lang="en-CA" sz="1400" kern="1200" dirty="0">
                        <a:solidFill>
                          <a:schemeClr val="dk1"/>
                        </a:solidFill>
                        <a:latin typeface="+mn-lt"/>
                        <a:ea typeface="+mn-ea"/>
                        <a:cs typeface="+mn-cs"/>
                      </a:endParaRPr>
                    </a:p>
                  </a:txBody>
                  <a:tcPr>
                    <a:solidFill>
                      <a:srgbClr val="4B2959">
                        <a:alpha val="25000"/>
                      </a:srgbClr>
                    </a:solidFill>
                  </a:tcPr>
                </a:tc>
              </a:tr>
            </a:tbl>
          </a:graphicData>
        </a:graphic>
      </p:graphicFrame>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44297" y="781472"/>
            <a:ext cx="864236" cy="8642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1045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Gases</a:t>
            </a:r>
            <a:endParaRPr lang="en-CA" dirty="0"/>
          </a:p>
        </p:txBody>
      </p:sp>
      <p:sp>
        <p:nvSpPr>
          <p:cNvPr id="2" name="Content Placeholder 1"/>
          <p:cNvSpPr>
            <a:spLocks noGrp="1"/>
          </p:cNvSpPr>
          <p:nvPr>
            <p:ph sz="quarter" idx="1"/>
          </p:nvPr>
        </p:nvSpPr>
        <p:spPr>
          <a:xfrm>
            <a:off x="257993" y="1628800"/>
            <a:ext cx="8324031" cy="3981425"/>
          </a:xfrm>
        </p:spPr>
        <p:txBody>
          <a:bodyPr>
            <a:normAutofit/>
          </a:bodyPr>
          <a:lstStyle/>
          <a:p>
            <a:endParaRPr lang="en-CA" dirty="0" smtClean="0"/>
          </a:p>
          <a:p>
            <a:r>
              <a:rPr lang="en-CA" dirty="0" smtClean="0"/>
              <a:t>These gases readily form flammable mixtures </a:t>
            </a:r>
            <a:br>
              <a:rPr lang="en-CA" dirty="0" smtClean="0"/>
            </a:br>
            <a:r>
              <a:rPr lang="en-CA" dirty="0" smtClean="0"/>
              <a:t>with air can easily catch fire and continue to burn.</a:t>
            </a:r>
          </a:p>
          <a:p>
            <a:endParaRPr lang="en-CA" dirty="0" smtClean="0"/>
          </a:p>
          <a:p>
            <a:r>
              <a:rPr lang="en-CA" dirty="0" smtClean="0"/>
              <a:t>Common </a:t>
            </a:r>
            <a:r>
              <a:rPr lang="en-CA" dirty="0"/>
              <a:t>flammable gases </a:t>
            </a:r>
            <a:r>
              <a:rPr lang="en-CA" dirty="0" smtClean="0"/>
              <a:t>are</a:t>
            </a:r>
            <a:r>
              <a:rPr lang="en-CA" dirty="0"/>
              <a:t>:   </a:t>
            </a:r>
            <a:endParaRPr lang="en-CA" dirty="0" smtClean="0"/>
          </a:p>
          <a:p>
            <a:pPr lvl="1"/>
            <a:r>
              <a:rPr lang="en-CA" dirty="0" smtClean="0"/>
              <a:t>hydrogen</a:t>
            </a:r>
          </a:p>
          <a:p>
            <a:pPr lvl="1"/>
            <a:r>
              <a:rPr lang="en-CA" dirty="0" smtClean="0"/>
              <a:t>acetylene </a:t>
            </a:r>
          </a:p>
          <a:p>
            <a:pPr lvl="1"/>
            <a:r>
              <a:rPr lang="en-CA" dirty="0" smtClean="0"/>
              <a:t>propane </a:t>
            </a:r>
            <a:endParaRPr lang="en-CA"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81284" y="1182465"/>
            <a:ext cx="1722473" cy="1722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23762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Gases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165406191"/>
              </p:ext>
            </p:extLst>
          </p:nvPr>
        </p:nvGraphicFramePr>
        <p:xfrm>
          <a:off x="228600" y="2513856"/>
          <a:ext cx="8267699" cy="2066813"/>
        </p:xfrm>
        <a:graphic>
          <a:graphicData uri="http://schemas.openxmlformats.org/drawingml/2006/table">
            <a:tbl>
              <a:tblPr firstRow="1" bandRow="1">
                <a:tableStyleId>{21E4AEA4-8DFA-4A89-87EB-49C32662AFE0}</a:tableStyleId>
              </a:tblPr>
              <a:tblGrid>
                <a:gridCol w="1628775"/>
                <a:gridCol w="1917498"/>
                <a:gridCol w="1897558"/>
                <a:gridCol w="2823868"/>
              </a:tblGrid>
              <a:tr h="791319">
                <a:tc>
                  <a:txBody>
                    <a:bodyPr/>
                    <a:lstStyle/>
                    <a:p>
                      <a:r>
                        <a:rPr lang="en-CA" dirty="0" smtClean="0"/>
                        <a:t>Hazard</a:t>
                      </a:r>
                      <a:r>
                        <a:rPr lang="en-CA" baseline="0" dirty="0" smtClean="0"/>
                        <a:t>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637747">
                <a:tc>
                  <a:txBody>
                    <a:bodyPr/>
                    <a:lstStyle/>
                    <a:p>
                      <a:r>
                        <a:rPr lang="en-CA" sz="1400" dirty="0" smtClean="0"/>
                        <a:t>1</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Extremely</a:t>
                      </a:r>
                      <a:r>
                        <a:rPr lang="en-CA" sz="1400" baseline="0" dirty="0" smtClean="0"/>
                        <a:t> flammable gas</a:t>
                      </a:r>
                      <a:endParaRPr lang="en-CA" sz="1400" dirty="0"/>
                    </a:p>
                  </a:txBody>
                  <a:tcPr>
                    <a:solidFill>
                      <a:srgbClr val="4B2959">
                        <a:alpha val="25000"/>
                      </a:srgbClr>
                    </a:solidFill>
                  </a:tcPr>
                </a:tc>
              </a:tr>
              <a:tr h="637747">
                <a:tc>
                  <a:txBody>
                    <a:bodyPr/>
                    <a:lstStyle/>
                    <a:p>
                      <a:r>
                        <a:rPr lang="en-CA" sz="1400" dirty="0" smtClean="0"/>
                        <a:t>2</a:t>
                      </a:r>
                      <a:endParaRPr lang="en-CA" sz="1400" dirty="0"/>
                    </a:p>
                  </a:txBody>
                  <a:tcPr>
                    <a:solidFill>
                      <a:srgbClr val="4B2959">
                        <a:alpha val="25000"/>
                      </a:srgbClr>
                    </a:solidFill>
                  </a:tcPr>
                </a:tc>
                <a:tc>
                  <a:txBody>
                    <a:bodyPr/>
                    <a:lstStyle/>
                    <a:p>
                      <a:r>
                        <a:rPr lang="en-CA" sz="1400" i="1" dirty="0" smtClean="0"/>
                        <a:t>No pictogram</a:t>
                      </a:r>
                      <a:endParaRPr lang="en-CA" sz="1400" i="1"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Flammable gas</a:t>
                      </a:r>
                      <a:endParaRPr lang="en-CA" sz="1400" dirty="0"/>
                    </a:p>
                  </a:txBody>
                  <a:tcPr>
                    <a:solidFill>
                      <a:srgbClr val="4B2959">
                        <a:alpha val="25000"/>
                      </a:srgbClr>
                    </a:solidFill>
                  </a:tcPr>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60038" y="1004739"/>
            <a:ext cx="1296144" cy="12961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1349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Gases</a:t>
            </a:r>
            <a:endParaRPr lang="en-CA" dirty="0"/>
          </a:p>
        </p:txBody>
      </p:sp>
      <p:sp>
        <p:nvSpPr>
          <p:cNvPr id="2" name="Content Placeholder 1"/>
          <p:cNvSpPr>
            <a:spLocks noGrp="1"/>
          </p:cNvSpPr>
          <p:nvPr>
            <p:ph sz="quarter" idx="1"/>
          </p:nvPr>
        </p:nvSpPr>
        <p:spPr>
          <a:xfrm>
            <a:off x="238943" y="1619275"/>
            <a:ext cx="8428807" cy="4505300"/>
          </a:xfrm>
        </p:spPr>
        <p:txBody>
          <a:bodyPr>
            <a:normAutofit/>
          </a:bodyPr>
          <a:lstStyle/>
          <a:p>
            <a:pPr marL="0" indent="0">
              <a:buNone/>
            </a:pPr>
            <a:r>
              <a:rPr lang="en-CA" sz="2000" b="1" dirty="0"/>
              <a:t>Key Precautions </a:t>
            </a:r>
            <a:endParaRPr lang="en-CA" sz="2000" dirty="0"/>
          </a:p>
          <a:p>
            <a:pPr lvl="0">
              <a:buFont typeface="Arial" pitchFamily="34" charset="0"/>
              <a:buChar char="•"/>
            </a:pPr>
            <a:r>
              <a:rPr lang="en-CA" sz="2000" dirty="0" smtClean="0"/>
              <a:t>Minimize </a:t>
            </a:r>
            <a:r>
              <a:rPr lang="en-CA" sz="2000" dirty="0"/>
              <a:t>the release into the </a:t>
            </a:r>
            <a:r>
              <a:rPr lang="en-CA" sz="2000" dirty="0" smtClean="0"/>
              <a:t>air</a:t>
            </a:r>
            <a:r>
              <a:rPr lang="en-CA" sz="2000" dirty="0"/>
              <a:t>.  </a:t>
            </a:r>
            <a:r>
              <a:rPr lang="en-CA" sz="2000" dirty="0" smtClean="0"/>
              <a:t>Be aware of dangers </a:t>
            </a:r>
            <a:br>
              <a:rPr lang="en-CA" sz="2000" dirty="0" smtClean="0"/>
            </a:br>
            <a:r>
              <a:rPr lang="en-CA" sz="2000" dirty="0" smtClean="0"/>
              <a:t>such as flash-back.</a:t>
            </a:r>
          </a:p>
          <a:p>
            <a:pPr lvl="0">
              <a:buFont typeface="Arial" pitchFamily="34" charset="0"/>
              <a:buChar char="•"/>
            </a:pPr>
            <a:r>
              <a:rPr lang="en-CA" sz="2000" dirty="0" smtClean="0"/>
              <a:t>Use </a:t>
            </a:r>
            <a:r>
              <a:rPr lang="en-CA" sz="2000" dirty="0"/>
              <a:t>only the smallest amount necessary for the job.  Use only in well-ventilated areas.   </a:t>
            </a:r>
          </a:p>
          <a:p>
            <a:pPr lvl="0">
              <a:buFont typeface="Arial" pitchFamily="34" charset="0"/>
              <a:buChar char="•"/>
            </a:pPr>
            <a:r>
              <a:rPr lang="en-CA" sz="2000" dirty="0"/>
              <a:t>Remove all ignition sources and </a:t>
            </a:r>
            <a:r>
              <a:rPr lang="en-CA" sz="2000" dirty="0" smtClean="0"/>
              <a:t>combustible </a:t>
            </a:r>
            <a:r>
              <a:rPr lang="en-CA" sz="2000" dirty="0"/>
              <a:t>materials in the area.  No smoking.  Practice good housekeeping and keep the area clear of materials that burn.</a:t>
            </a:r>
          </a:p>
          <a:p>
            <a:pPr lvl="0">
              <a:buFont typeface="Arial" pitchFamily="34" charset="0"/>
              <a:buChar char="•"/>
            </a:pPr>
            <a:r>
              <a:rPr lang="en-CA" sz="2000" dirty="0"/>
              <a:t>Use non-sparking ventilation systems and equipment.</a:t>
            </a:r>
          </a:p>
          <a:p>
            <a:pPr lvl="0">
              <a:buFont typeface="Arial" pitchFamily="34" charset="0"/>
              <a:buChar char="•"/>
            </a:pPr>
            <a:r>
              <a:rPr lang="en-CA" sz="2000" dirty="0"/>
              <a:t>Ground and bond cylinders, containers or equipment during transfer operations to prevent buildup of static charge</a:t>
            </a:r>
            <a:r>
              <a:rPr lang="en-CA" sz="2000" dirty="0" smtClean="0"/>
              <a:t>.</a:t>
            </a:r>
            <a:endParaRPr lang="en-CA"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71605" y="1016258"/>
            <a:ext cx="1570375" cy="1570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7768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Aerosols</a:t>
            </a:r>
            <a:endParaRPr lang="en-CA" dirty="0"/>
          </a:p>
        </p:txBody>
      </p:sp>
      <p:sp>
        <p:nvSpPr>
          <p:cNvPr id="2" name="Content Placeholder 1"/>
          <p:cNvSpPr>
            <a:spLocks noGrp="1"/>
          </p:cNvSpPr>
          <p:nvPr>
            <p:ph sz="quarter" idx="1"/>
          </p:nvPr>
        </p:nvSpPr>
        <p:spPr>
          <a:xfrm>
            <a:off x="257994" y="1743075"/>
            <a:ext cx="5706871" cy="3914776"/>
          </a:xfrm>
        </p:spPr>
        <p:txBody>
          <a:bodyPr>
            <a:normAutofit lnSpcReduction="10000"/>
          </a:bodyPr>
          <a:lstStyle/>
          <a:p>
            <a:r>
              <a:rPr lang="en-CA" dirty="0" smtClean="0"/>
              <a:t>A flammable aerosol is any product in </a:t>
            </a:r>
            <a:r>
              <a:rPr lang="en-CA" dirty="0"/>
              <a:t>a non-refillable container </a:t>
            </a:r>
            <a:r>
              <a:rPr lang="en-CA" dirty="0" smtClean="0"/>
              <a:t>that contains </a:t>
            </a:r>
            <a:r>
              <a:rPr lang="en-CA" dirty="0"/>
              <a:t>a gas under pressure (propellant) that is used to expel or eject the </a:t>
            </a:r>
            <a:r>
              <a:rPr lang="en-CA" dirty="0" smtClean="0"/>
              <a:t>contents through </a:t>
            </a:r>
            <a:r>
              <a:rPr lang="en-CA" dirty="0"/>
              <a:t>a </a:t>
            </a:r>
            <a:r>
              <a:rPr lang="en-CA" dirty="0" smtClean="0"/>
              <a:t>nozzle.</a:t>
            </a:r>
          </a:p>
          <a:p>
            <a:endParaRPr lang="en-CA" dirty="0" smtClean="0"/>
          </a:p>
          <a:p>
            <a:r>
              <a:rPr lang="en-CA" dirty="0" smtClean="0"/>
              <a:t>Examples include:</a:t>
            </a:r>
          </a:p>
          <a:p>
            <a:pPr>
              <a:buFont typeface="Arial" pitchFamily="34" charset="0"/>
              <a:buChar char="•"/>
            </a:pPr>
            <a:r>
              <a:rPr lang="en-CA" dirty="0" smtClean="0"/>
              <a:t>spray </a:t>
            </a:r>
            <a:r>
              <a:rPr lang="en-CA" dirty="0"/>
              <a:t>paint, </a:t>
            </a:r>
            <a:endParaRPr lang="en-CA" dirty="0" smtClean="0"/>
          </a:p>
          <a:p>
            <a:pPr>
              <a:buFont typeface="Arial" pitchFamily="34" charset="0"/>
              <a:buChar char="•"/>
            </a:pPr>
            <a:r>
              <a:rPr lang="en-CA" dirty="0" smtClean="0"/>
              <a:t>deodorants</a:t>
            </a:r>
          </a:p>
          <a:p>
            <a:pPr>
              <a:buFont typeface="Arial" pitchFamily="34" charset="0"/>
              <a:buChar char="•"/>
            </a:pPr>
            <a:r>
              <a:rPr lang="en-CA" dirty="0" smtClean="0"/>
              <a:t>adhesives</a:t>
            </a:r>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8702" y="1954222"/>
            <a:ext cx="2160577" cy="21605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8816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
            </a:r>
            <a:br>
              <a:rPr lang="en-CA" dirty="0" smtClean="0"/>
            </a:br>
            <a:r>
              <a:rPr lang="en-CA" dirty="0" smtClean="0"/>
              <a:t>Flammable Aerosols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081327384"/>
              </p:ext>
            </p:extLst>
          </p:nvPr>
        </p:nvGraphicFramePr>
        <p:xfrm>
          <a:off x="348086" y="3071112"/>
          <a:ext cx="8408010" cy="1615440"/>
        </p:xfrm>
        <a:graphic>
          <a:graphicData uri="http://schemas.openxmlformats.org/drawingml/2006/table">
            <a:tbl>
              <a:tblPr firstRow="1" bandRow="1">
                <a:tableStyleId>{5C22544A-7EE6-4342-B048-85BDC9FD1C3A}</a:tableStyleId>
              </a:tblPr>
              <a:tblGrid>
                <a:gridCol w="1277368"/>
                <a:gridCol w="1384184"/>
                <a:gridCol w="1551963"/>
                <a:gridCol w="4194495"/>
              </a:tblGrid>
              <a:tr h="370840">
                <a:tc>
                  <a:txBody>
                    <a:bodyPr/>
                    <a:lstStyle/>
                    <a:p>
                      <a:r>
                        <a:rPr lang="en-CA" sz="1600" dirty="0" smtClean="0"/>
                        <a:t>Hazard</a:t>
                      </a:r>
                      <a:r>
                        <a:rPr lang="en-CA" sz="1600" baseline="0" dirty="0" smtClean="0"/>
                        <a:t>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a:t>
                      </a:r>
                      <a:r>
                        <a:rPr lang="en-CA" sz="1600" baseline="0" dirty="0" smtClean="0"/>
                        <a:t> statement</a:t>
                      </a:r>
                      <a:endParaRPr lang="en-CA" sz="1600" dirty="0"/>
                    </a:p>
                  </a:txBody>
                  <a:tcPr>
                    <a:solidFill>
                      <a:srgbClr val="4B2959"/>
                    </a:solidFill>
                  </a:tcPr>
                </a:tc>
              </a:tr>
              <a:tr h="370840">
                <a:tc>
                  <a:txBody>
                    <a:bodyPr/>
                    <a:lstStyle/>
                    <a:p>
                      <a:r>
                        <a:rPr lang="en-CA" sz="1400" dirty="0" smtClean="0"/>
                        <a:t>1</a:t>
                      </a:r>
                      <a:endParaRPr lang="en-CA" sz="1400" dirty="0"/>
                    </a:p>
                  </a:txBody>
                  <a:tcPr>
                    <a:solidFill>
                      <a:srgbClr val="4B2959">
                        <a:alpha val="25000"/>
                      </a:srgbClr>
                    </a:solidFill>
                  </a:tcPr>
                </a:tc>
                <a:tc>
                  <a:txBody>
                    <a:bodyPr/>
                    <a:lstStyle/>
                    <a:p>
                      <a:r>
                        <a:rPr lang="en-CA" sz="1400" dirty="0" smtClean="0"/>
                        <a:t>Flame </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Extremely</a:t>
                      </a:r>
                      <a:r>
                        <a:rPr lang="en-CA" sz="1400" baseline="0" dirty="0" smtClean="0"/>
                        <a:t> flammable aerosol </a:t>
                      </a:r>
                    </a:p>
                    <a:p>
                      <a:r>
                        <a:rPr lang="en-CA" sz="1400" baseline="0" dirty="0" smtClean="0"/>
                        <a:t>Pressurized container: may burst if heated</a:t>
                      </a:r>
                      <a:endParaRPr lang="en-CA" sz="1400" dirty="0"/>
                    </a:p>
                  </a:txBody>
                  <a:tcPr>
                    <a:solidFill>
                      <a:srgbClr val="4B2959">
                        <a:alpha val="25000"/>
                      </a:srgbClr>
                    </a:solidFill>
                  </a:tcPr>
                </a:tc>
              </a:tr>
              <a:tr h="370840">
                <a:tc>
                  <a:txBody>
                    <a:bodyPr/>
                    <a:lstStyle/>
                    <a:p>
                      <a:r>
                        <a:rPr lang="en-CA" sz="1400" dirty="0" smtClean="0"/>
                        <a:t>2</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Flammable aerosol</a:t>
                      </a:r>
                    </a:p>
                    <a:p>
                      <a:r>
                        <a:rPr lang="en-CA" sz="1400" dirty="0" smtClean="0"/>
                        <a:t>Pressurized</a:t>
                      </a:r>
                      <a:r>
                        <a:rPr lang="en-CA" sz="1400" baseline="0" dirty="0" smtClean="0"/>
                        <a:t> container: may burst if heated</a:t>
                      </a:r>
                    </a:p>
                  </a:txBody>
                  <a:tcPr>
                    <a:solidFill>
                      <a:srgbClr val="4B2959">
                        <a:alpha val="25000"/>
                      </a:srgbClr>
                    </a:solidFill>
                  </a:tcP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45566" y="1284372"/>
            <a:ext cx="1440160" cy="1440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15196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Aerosols</a:t>
            </a:r>
            <a:endParaRPr lang="en-CA" dirty="0"/>
          </a:p>
        </p:txBody>
      </p:sp>
      <p:sp>
        <p:nvSpPr>
          <p:cNvPr id="2" name="Content Placeholder 1"/>
          <p:cNvSpPr>
            <a:spLocks noGrp="1"/>
          </p:cNvSpPr>
          <p:nvPr>
            <p:ph sz="quarter" idx="1"/>
          </p:nvPr>
        </p:nvSpPr>
        <p:spPr>
          <a:xfrm>
            <a:off x="247649" y="1628800"/>
            <a:ext cx="8662435" cy="4873752"/>
          </a:xfrm>
        </p:spPr>
        <p:txBody>
          <a:bodyPr>
            <a:noAutofit/>
          </a:bodyPr>
          <a:lstStyle/>
          <a:p>
            <a:pPr marL="0" indent="0">
              <a:buNone/>
            </a:pPr>
            <a:r>
              <a:rPr lang="en-CA" sz="2000" b="1" dirty="0"/>
              <a:t>Key Precautions </a:t>
            </a:r>
            <a:endParaRPr lang="en-CA" sz="2000" dirty="0"/>
          </a:p>
          <a:p>
            <a:pPr>
              <a:buFont typeface="Arial" pitchFamily="34" charset="0"/>
              <a:buChar char="•"/>
            </a:pPr>
            <a:r>
              <a:rPr lang="en-CA" sz="2000" dirty="0" smtClean="0"/>
              <a:t>Store in a cool, dry area.  Protect from freezing.  Keep out of direct sunlight.  </a:t>
            </a:r>
            <a:br>
              <a:rPr lang="en-CA" sz="2000" dirty="0" smtClean="0"/>
            </a:br>
            <a:r>
              <a:rPr lang="en-CA" sz="2000" dirty="0" smtClean="0"/>
              <a:t>Do not store in areas with high temperatures, open flames or other ignition sources.</a:t>
            </a:r>
          </a:p>
          <a:p>
            <a:pPr>
              <a:buFont typeface="Arial" pitchFamily="34" charset="0"/>
              <a:buChar char="•"/>
            </a:pPr>
            <a:r>
              <a:rPr lang="en-CA" sz="2000" dirty="0" smtClean="0"/>
              <a:t>Minimize the release of flammable aerosol into the air. </a:t>
            </a:r>
            <a:endParaRPr lang="en-CA" sz="2000" dirty="0"/>
          </a:p>
          <a:p>
            <a:pPr lvl="0">
              <a:buFont typeface="Arial" pitchFamily="34" charset="0"/>
              <a:buChar char="•"/>
            </a:pPr>
            <a:r>
              <a:rPr lang="en-CA" sz="2000" dirty="0" smtClean="0"/>
              <a:t>Remove combustible materials </a:t>
            </a:r>
            <a:r>
              <a:rPr lang="en-CA" sz="2000" dirty="0"/>
              <a:t>in the area. </a:t>
            </a:r>
            <a:r>
              <a:rPr lang="en-CA" sz="2000" dirty="0" smtClean="0"/>
              <a:t>No </a:t>
            </a:r>
            <a:r>
              <a:rPr lang="en-CA" sz="2000" dirty="0"/>
              <a:t>smoking. </a:t>
            </a:r>
            <a:r>
              <a:rPr lang="en-CA" sz="2000" dirty="0" smtClean="0"/>
              <a:t>Be </a:t>
            </a:r>
            <a:r>
              <a:rPr lang="en-CA" sz="2000" dirty="0"/>
              <a:t>aware of dangers such as </a:t>
            </a:r>
            <a:r>
              <a:rPr lang="en-CA" sz="2000" dirty="0" smtClean="0"/>
              <a:t>flash-back.</a:t>
            </a:r>
          </a:p>
          <a:p>
            <a:pPr lvl="0">
              <a:buFont typeface="Arial" pitchFamily="34" charset="0"/>
              <a:buChar char="•"/>
            </a:pPr>
            <a:r>
              <a:rPr lang="en-CA" sz="2000" dirty="0" smtClean="0"/>
              <a:t>Protect </a:t>
            </a:r>
            <a:r>
              <a:rPr lang="en-CA" sz="2000" dirty="0"/>
              <a:t>aerosol cans from damage such as dropping or punctures. </a:t>
            </a:r>
            <a:endParaRPr lang="en-CA" sz="2000" dirty="0" smtClean="0"/>
          </a:p>
          <a:p>
            <a:pPr lvl="0">
              <a:buFont typeface="Arial" pitchFamily="34" charset="0"/>
              <a:buChar char="•"/>
            </a:pPr>
            <a:r>
              <a:rPr lang="en-CA" sz="2000" dirty="0" smtClean="0"/>
              <a:t>Inspect </a:t>
            </a:r>
            <a:r>
              <a:rPr lang="en-CA" sz="2000" dirty="0"/>
              <a:t>the container before each use for signs of damage or corrosion. </a:t>
            </a:r>
            <a:r>
              <a:rPr lang="en-CA" sz="2000" dirty="0" smtClean="0"/>
              <a:t>Do </a:t>
            </a:r>
            <a:r>
              <a:rPr lang="en-CA" sz="2000" dirty="0"/>
              <a:t>not use if damaged. </a:t>
            </a:r>
            <a:r>
              <a:rPr lang="en-CA" sz="2000" dirty="0" smtClean="0"/>
              <a:t>Use </a:t>
            </a:r>
            <a:r>
              <a:rPr lang="en-CA" sz="2000" dirty="0"/>
              <a:t>open cans and older cans first.</a:t>
            </a:r>
          </a:p>
          <a:p>
            <a:pPr lvl="0">
              <a:buFont typeface="Arial" pitchFamily="34" charset="0"/>
              <a:buChar char="•"/>
            </a:pPr>
            <a:r>
              <a:rPr lang="en-CA" sz="2000" dirty="0"/>
              <a:t>Use only in well-ventilated areas. </a:t>
            </a:r>
            <a:r>
              <a:rPr lang="en-CA" sz="2000" dirty="0" smtClean="0"/>
              <a:t>Use </a:t>
            </a:r>
            <a:r>
              <a:rPr lang="en-CA" sz="2000" dirty="0"/>
              <a:t>only the smallest amount necessary for the job. </a:t>
            </a:r>
            <a:r>
              <a:rPr lang="en-CA" sz="2000" dirty="0" smtClean="0"/>
              <a:t>Non-sparking </a:t>
            </a:r>
            <a:r>
              <a:rPr lang="en-CA" sz="2000" dirty="0"/>
              <a:t>ventilation systems and equipment may be required</a:t>
            </a:r>
            <a:r>
              <a:rPr lang="en-CA" sz="2000" dirty="0" smtClean="0"/>
              <a: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18742" y="832932"/>
            <a:ext cx="1165989" cy="11659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8462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Oxidizing Gases</a:t>
            </a:r>
            <a:endParaRPr lang="en-CA" dirty="0"/>
          </a:p>
        </p:txBody>
      </p:sp>
      <p:sp>
        <p:nvSpPr>
          <p:cNvPr id="2" name="Content Placeholder 1"/>
          <p:cNvSpPr>
            <a:spLocks noGrp="1"/>
          </p:cNvSpPr>
          <p:nvPr>
            <p:ph sz="quarter" idx="1"/>
          </p:nvPr>
        </p:nvSpPr>
        <p:spPr>
          <a:xfrm>
            <a:off x="238125" y="1628800"/>
            <a:ext cx="8553450" cy="4314800"/>
          </a:xfrm>
        </p:spPr>
        <p:txBody>
          <a:bodyPr>
            <a:normAutofit/>
          </a:bodyPr>
          <a:lstStyle/>
          <a:p>
            <a:r>
              <a:rPr lang="en-US" dirty="0" smtClean="0"/>
              <a:t>Oxidizing gases provide </a:t>
            </a:r>
            <a:r>
              <a:rPr lang="en-US" dirty="0"/>
              <a:t>oxygen or contribute to the </a:t>
            </a:r>
            <a:r>
              <a:rPr lang="en-US" dirty="0" smtClean="0"/>
              <a:t>combustion of </a:t>
            </a:r>
            <a:r>
              <a:rPr lang="en-US" dirty="0"/>
              <a:t>other </a:t>
            </a:r>
            <a:r>
              <a:rPr lang="en-US" dirty="0" smtClean="0"/>
              <a:t>material. </a:t>
            </a:r>
            <a:r>
              <a:rPr lang="en-CA" dirty="0" smtClean="0"/>
              <a:t>Oxidizers </a:t>
            </a:r>
            <a:r>
              <a:rPr lang="en-CA" dirty="0"/>
              <a:t>do not usually burn by themselves but they </a:t>
            </a:r>
            <a:r>
              <a:rPr lang="en-CA" dirty="0" smtClean="0"/>
              <a:t>will</a:t>
            </a:r>
            <a:r>
              <a:rPr lang="en-CA" dirty="0"/>
              <a:t>:</a:t>
            </a:r>
          </a:p>
          <a:p>
            <a:pPr lvl="1"/>
            <a:r>
              <a:rPr lang="en-CA" dirty="0"/>
              <a:t>Increase the intensity and speed of a fire by providing more </a:t>
            </a:r>
            <a:r>
              <a:rPr lang="en-CA" dirty="0" smtClean="0"/>
              <a:t>oxygen</a:t>
            </a:r>
            <a:endParaRPr lang="en-CA" dirty="0"/>
          </a:p>
          <a:p>
            <a:pPr lvl="1"/>
            <a:r>
              <a:rPr lang="en-CA" dirty="0"/>
              <a:t>Cause materials that normally do not burn to suddenly catch on fire, sometimes </a:t>
            </a:r>
            <a:r>
              <a:rPr lang="en-CA" dirty="0" smtClean="0"/>
              <a:t>without </a:t>
            </a:r>
            <a:r>
              <a:rPr lang="en-CA" dirty="0"/>
              <a:t>an ignition </a:t>
            </a:r>
            <a:r>
              <a:rPr lang="en-CA" dirty="0" smtClean="0"/>
              <a:t>source</a:t>
            </a:r>
          </a:p>
          <a:p>
            <a:endParaRPr lang="en-CA" dirty="0" smtClean="0"/>
          </a:p>
          <a:p>
            <a:r>
              <a:rPr lang="en-CA" dirty="0" smtClean="0"/>
              <a:t>Examples include:</a:t>
            </a:r>
          </a:p>
          <a:p>
            <a:pPr marL="342900" lvl="1" indent="-342900">
              <a:buClr>
                <a:srgbClr val="FFCC00"/>
              </a:buClr>
            </a:pPr>
            <a:r>
              <a:rPr lang="en-US" dirty="0" smtClean="0"/>
              <a:t>nitrogen oxides</a:t>
            </a:r>
          </a:p>
          <a:p>
            <a:pPr marL="342900" lvl="1" indent="-342900">
              <a:buClr>
                <a:srgbClr val="FFCC00"/>
              </a:buClr>
            </a:pPr>
            <a:r>
              <a:rPr lang="en-US" dirty="0" smtClean="0"/>
              <a:t>halogen gases such as chlorine and fluorine</a:t>
            </a:r>
            <a:endParaRPr lang="en-CA" dirty="0" smtClean="0"/>
          </a:p>
          <a:p>
            <a:endParaRPr lang="en-CA"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89599" y="3829849"/>
            <a:ext cx="1960996" cy="19609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265908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Oxidizing Gases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698728407"/>
              </p:ext>
            </p:extLst>
          </p:nvPr>
        </p:nvGraphicFramePr>
        <p:xfrm>
          <a:off x="421060" y="3147839"/>
          <a:ext cx="8160964" cy="1280160"/>
        </p:xfrm>
        <a:graphic>
          <a:graphicData uri="http://schemas.openxmlformats.org/drawingml/2006/table">
            <a:tbl>
              <a:tblPr firstRow="1" bandRow="1">
                <a:tableStyleId>{5C22544A-7EE6-4342-B048-85BDC9FD1C3A}</a:tableStyleId>
              </a:tblPr>
              <a:tblGrid>
                <a:gridCol w="1502990"/>
                <a:gridCol w="1562100"/>
                <a:gridCol w="1895475"/>
                <a:gridCol w="3200399"/>
              </a:tblGrid>
              <a:tr h="370840">
                <a:tc>
                  <a:txBody>
                    <a:bodyPr/>
                    <a:lstStyle/>
                    <a:p>
                      <a:r>
                        <a:rPr lang="en-CA" dirty="0" smtClean="0"/>
                        <a:t>Hazard</a:t>
                      </a:r>
                      <a:r>
                        <a:rPr lang="en-CA" baseline="0" dirty="0" smtClean="0"/>
                        <a:t>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Flame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cause or intensify fire; oxidizer</a:t>
                      </a:r>
                      <a:endParaRPr lang="en-CA" dirty="0"/>
                    </a:p>
                  </a:txBody>
                  <a:tcPr>
                    <a:solidFill>
                      <a:srgbClr val="4B2959">
                        <a:alpha val="25000"/>
                      </a:srgbClr>
                    </a:solidFill>
                  </a:tcPr>
                </a:tc>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16713" y="1169715"/>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6140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Oxidizing Gases</a:t>
            </a:r>
            <a:endParaRPr lang="en-CA" dirty="0"/>
          </a:p>
        </p:txBody>
      </p:sp>
      <p:sp>
        <p:nvSpPr>
          <p:cNvPr id="2" name="Content Placeholder 1"/>
          <p:cNvSpPr>
            <a:spLocks noGrp="1"/>
          </p:cNvSpPr>
          <p:nvPr>
            <p:ph sz="quarter" idx="1"/>
          </p:nvPr>
        </p:nvSpPr>
        <p:spPr>
          <a:xfrm>
            <a:off x="286569" y="1628800"/>
            <a:ext cx="8409756" cy="4505300"/>
          </a:xfrm>
        </p:spPr>
        <p:txBody>
          <a:bodyPr>
            <a:normAutofit lnSpcReduction="10000"/>
          </a:bodyPr>
          <a:lstStyle/>
          <a:p>
            <a:pPr lvl="0">
              <a:buNone/>
            </a:pPr>
            <a:r>
              <a:rPr lang="en-CA" b="1" dirty="0" smtClean="0"/>
              <a:t>Key Precautions</a:t>
            </a:r>
          </a:p>
          <a:p>
            <a:pPr lvl="0">
              <a:buFont typeface="Arial" pitchFamily="34" charset="0"/>
              <a:buChar char="•"/>
            </a:pPr>
            <a:r>
              <a:rPr lang="en-CA" dirty="0" smtClean="0"/>
              <a:t>Minimize </a:t>
            </a:r>
            <a:r>
              <a:rPr lang="en-CA" dirty="0"/>
              <a:t>release into </a:t>
            </a:r>
            <a:r>
              <a:rPr lang="en-CA" dirty="0" smtClean="0"/>
              <a:t>the </a:t>
            </a:r>
            <a:r>
              <a:rPr lang="en-CA" dirty="0"/>
              <a:t>air. </a:t>
            </a:r>
            <a:r>
              <a:rPr lang="en-CA" dirty="0" smtClean="0"/>
              <a:t>Use </a:t>
            </a:r>
            <a:r>
              <a:rPr lang="en-CA" dirty="0"/>
              <a:t>only in well-ventilated </a:t>
            </a:r>
            <a:r>
              <a:rPr lang="en-CA" dirty="0" smtClean="0"/>
              <a:t/>
            </a:r>
            <a:br>
              <a:rPr lang="en-CA" dirty="0" smtClean="0"/>
            </a:br>
            <a:r>
              <a:rPr lang="en-CA" dirty="0" smtClean="0"/>
              <a:t>areas</a:t>
            </a:r>
            <a:r>
              <a:rPr lang="en-CA" dirty="0"/>
              <a:t>. </a:t>
            </a:r>
            <a:r>
              <a:rPr lang="en-CA" dirty="0" smtClean="0"/>
              <a:t>Use </a:t>
            </a:r>
            <a:r>
              <a:rPr lang="en-CA" dirty="0"/>
              <a:t>only the smallest amount necessary for the job.</a:t>
            </a:r>
          </a:p>
          <a:p>
            <a:pPr lvl="0">
              <a:buFont typeface="Arial" pitchFamily="34" charset="0"/>
              <a:buChar char="•"/>
            </a:pPr>
            <a:r>
              <a:rPr lang="en-CA" dirty="0"/>
              <a:t>Keep cool and dry and away from direct sunlight.  Store in conditions according to the supplier recommendations.    </a:t>
            </a:r>
          </a:p>
          <a:p>
            <a:pPr lvl="0">
              <a:buFont typeface="Arial" pitchFamily="34" charset="0"/>
              <a:buChar char="•"/>
            </a:pPr>
            <a:r>
              <a:rPr lang="en-CA" dirty="0"/>
              <a:t>Remove all ignition sources and </a:t>
            </a:r>
            <a:r>
              <a:rPr lang="en-CA" dirty="0" smtClean="0"/>
              <a:t>combustible </a:t>
            </a:r>
            <a:r>
              <a:rPr lang="en-CA" dirty="0"/>
              <a:t>materials in the area.  No smoking. </a:t>
            </a:r>
          </a:p>
          <a:p>
            <a:pPr lvl="0">
              <a:buFont typeface="Arial" pitchFamily="34" charset="0"/>
              <a:buChar char="•"/>
            </a:pPr>
            <a:r>
              <a:rPr lang="en-CA" dirty="0"/>
              <a:t>Non-sparking ventilation systems and equipment may be necessary.</a:t>
            </a:r>
          </a:p>
          <a:p>
            <a:pPr lvl="0">
              <a:buFont typeface="Arial" pitchFamily="34" charset="0"/>
              <a:buChar char="•"/>
            </a:pPr>
            <a:r>
              <a:rPr lang="en-CA" dirty="0" smtClean="0"/>
              <a:t>If </a:t>
            </a:r>
            <a:r>
              <a:rPr lang="en-CA" dirty="0"/>
              <a:t>the oxidizing gas is also a gas under pressure, follow the additional </a:t>
            </a:r>
            <a:r>
              <a:rPr lang="en-CA" dirty="0" smtClean="0"/>
              <a:t>safety steps required. The </a:t>
            </a:r>
            <a:r>
              <a:rPr lang="en-CA" dirty="0"/>
              <a:t>label and SDS will provide guidance.  </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88013" y="855390"/>
            <a:ext cx="1313652" cy="1313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458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Activity</a:t>
            </a:r>
            <a:endParaRPr lang="en-CA" dirty="0"/>
          </a:p>
        </p:txBody>
      </p:sp>
      <p:sp>
        <p:nvSpPr>
          <p:cNvPr id="7" name="Content Placeholder 6"/>
          <p:cNvSpPr>
            <a:spLocks noGrp="1"/>
          </p:cNvSpPr>
          <p:nvPr>
            <p:ph sz="quarter" idx="1"/>
          </p:nvPr>
        </p:nvSpPr>
        <p:spPr/>
        <p:txBody>
          <a:bodyPr>
            <a:normAutofit/>
          </a:bodyPr>
          <a:lstStyle/>
          <a:p>
            <a:pPr marL="0" lvl="0" indent="0">
              <a:buNone/>
            </a:pPr>
            <a:r>
              <a:rPr lang="en-CA" b="1" dirty="0" smtClean="0"/>
              <a:t>True or False</a:t>
            </a:r>
          </a:p>
          <a:p>
            <a:endParaRPr lang="en-CA" dirty="0" smtClean="0"/>
          </a:p>
          <a:p>
            <a:pPr>
              <a:buFont typeface="Arial" pitchFamily="34" charset="0"/>
              <a:buChar char="•"/>
            </a:pPr>
            <a:r>
              <a:rPr lang="en-CA" dirty="0" smtClean="0"/>
              <a:t>GHS </a:t>
            </a:r>
            <a:r>
              <a:rPr lang="en-CA" dirty="0"/>
              <a:t>is a system that promotes clear and consistent </a:t>
            </a:r>
            <a:r>
              <a:rPr lang="en-CA" dirty="0" smtClean="0"/>
              <a:t>hazard communication globally. </a:t>
            </a:r>
          </a:p>
          <a:p>
            <a:endParaRPr lang="en-CA" dirty="0" smtClean="0"/>
          </a:p>
          <a:p>
            <a:pPr>
              <a:buFont typeface="Arial" pitchFamily="34" charset="0"/>
              <a:buChar char="•"/>
            </a:pPr>
            <a:r>
              <a:rPr lang="en-CA" dirty="0" smtClean="0"/>
              <a:t>WHMIS </a:t>
            </a:r>
            <a:r>
              <a:rPr lang="en-CA" dirty="0"/>
              <a:t>will no longer exist after GHS is introduced</a:t>
            </a:r>
            <a:r>
              <a:rPr lang="en-CA" i="1" dirty="0"/>
              <a:t>. </a:t>
            </a:r>
            <a:endParaRPr lang="en-CA" i="1" dirty="0" smtClean="0"/>
          </a:p>
          <a:p>
            <a:pPr marL="0" lvl="0" indent="0">
              <a:buNone/>
            </a:pPr>
            <a:endParaRPr lang="en-CA" i="1" dirty="0"/>
          </a:p>
          <a:p>
            <a:endParaRPr lang="en-CA" dirty="0"/>
          </a:p>
          <a:p>
            <a:pPr marL="0" lvl="0" indent="0">
              <a:buNone/>
            </a:pPr>
            <a:endParaRPr lang="en-CA" dirty="0"/>
          </a:p>
        </p:txBody>
      </p:sp>
    </p:spTree>
    <p:extLst>
      <p:ext uri="{BB962C8B-B14F-4D97-AF65-F5344CB8AC3E}">
        <p14:creationId xmlns:p14="http://schemas.microsoft.com/office/powerpoint/2010/main" val="41728877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a:t>
            </a:r>
            <a:endParaRPr lang="en-CA" dirty="0"/>
          </a:p>
        </p:txBody>
      </p:sp>
      <p:sp>
        <p:nvSpPr>
          <p:cNvPr id="2" name="Content Placeholder 1"/>
          <p:cNvSpPr>
            <a:spLocks noGrp="1"/>
          </p:cNvSpPr>
          <p:nvPr>
            <p:ph sz="quarter" idx="1"/>
          </p:nvPr>
        </p:nvSpPr>
        <p:spPr>
          <a:xfrm>
            <a:off x="276225" y="1628800"/>
            <a:ext cx="7658919" cy="4873752"/>
          </a:xfrm>
        </p:spPr>
        <p:txBody>
          <a:bodyPr>
            <a:normAutofit/>
          </a:bodyPr>
          <a:lstStyle/>
          <a:p>
            <a:pPr>
              <a:buNone/>
            </a:pPr>
            <a:r>
              <a:rPr lang="en-CA" sz="2000" dirty="0" smtClean="0"/>
              <a:t>There are different </a:t>
            </a:r>
            <a:r>
              <a:rPr lang="en-CA" sz="2000" dirty="0"/>
              <a:t>types of gases which are stored under pressure </a:t>
            </a:r>
            <a:r>
              <a:rPr lang="en-CA" sz="2000" dirty="0" smtClean="0"/>
              <a:t/>
            </a:r>
            <a:br>
              <a:rPr lang="en-CA" sz="2000" dirty="0" smtClean="0"/>
            </a:br>
            <a:r>
              <a:rPr lang="en-CA" sz="2000" dirty="0" smtClean="0"/>
              <a:t>in </a:t>
            </a:r>
            <a:r>
              <a:rPr lang="en-CA" sz="2000" dirty="0"/>
              <a:t>a </a:t>
            </a:r>
            <a:r>
              <a:rPr lang="en-CA" sz="2000" dirty="0" smtClean="0"/>
              <a:t>container. </a:t>
            </a:r>
          </a:p>
          <a:p>
            <a:pPr>
              <a:buFont typeface="Arial" pitchFamily="34" charset="0"/>
              <a:buChar char="•"/>
            </a:pPr>
            <a:r>
              <a:rPr lang="en-CA" sz="2000" b="1" dirty="0" smtClean="0"/>
              <a:t>Compressed gas</a:t>
            </a:r>
            <a:r>
              <a:rPr lang="en-CA" sz="2000" dirty="0" smtClean="0"/>
              <a:t>:  entirely a gas </a:t>
            </a:r>
            <a:r>
              <a:rPr lang="en-CA" sz="2000" dirty="0"/>
              <a:t>at -</a:t>
            </a:r>
            <a:r>
              <a:rPr lang="en-CA" sz="2000" dirty="0" smtClean="0"/>
              <a:t>50</a:t>
            </a:r>
            <a:r>
              <a:rPr lang="en-CA" sz="2000" dirty="0" smtClean="0">
                <a:sym typeface="Symbol"/>
              </a:rPr>
              <a:t></a:t>
            </a:r>
            <a:r>
              <a:rPr lang="en-CA" sz="2000" dirty="0" smtClean="0"/>
              <a:t>C (e.g., </a:t>
            </a:r>
            <a:r>
              <a:rPr lang="en-CA" sz="2000" dirty="0"/>
              <a:t>oxygen, nitrogen, </a:t>
            </a:r>
            <a:r>
              <a:rPr lang="en-CA" sz="2000" dirty="0" smtClean="0"/>
              <a:t>helium, argon)</a:t>
            </a:r>
          </a:p>
          <a:p>
            <a:pPr>
              <a:buFont typeface="Arial" pitchFamily="34" charset="0"/>
              <a:buChar char="•"/>
            </a:pPr>
            <a:r>
              <a:rPr lang="en-CA" sz="2000" b="1" dirty="0" smtClean="0"/>
              <a:t>Liquefied gas</a:t>
            </a:r>
            <a:r>
              <a:rPr lang="en-CA" sz="2000" dirty="0" smtClean="0"/>
              <a:t>:  when </a:t>
            </a:r>
            <a:r>
              <a:rPr lang="en-CA" sz="2000" dirty="0"/>
              <a:t>packaged under </a:t>
            </a:r>
            <a:r>
              <a:rPr lang="en-CA" sz="2000" dirty="0" smtClean="0"/>
              <a:t>pressure, it </a:t>
            </a:r>
            <a:r>
              <a:rPr lang="en-CA" sz="2000" dirty="0"/>
              <a:t>is partially liquid at temperatures above -</a:t>
            </a:r>
            <a:r>
              <a:rPr lang="en-CA" sz="2000" dirty="0" smtClean="0"/>
              <a:t>50</a:t>
            </a:r>
            <a:r>
              <a:rPr lang="en-CA" sz="2000" dirty="0" smtClean="0">
                <a:sym typeface="Symbol"/>
              </a:rPr>
              <a:t></a:t>
            </a:r>
            <a:r>
              <a:rPr lang="en-CA" sz="2000" dirty="0" smtClean="0"/>
              <a:t>C  (e.g.,</a:t>
            </a:r>
            <a:r>
              <a:rPr lang="fr-CA" sz="2000" dirty="0" smtClean="0"/>
              <a:t> </a:t>
            </a:r>
            <a:r>
              <a:rPr lang="fr-CA" sz="2000" dirty="0" err="1"/>
              <a:t>anhydrous</a:t>
            </a:r>
            <a:r>
              <a:rPr lang="fr-CA" sz="2000" dirty="0"/>
              <a:t> </a:t>
            </a:r>
            <a:r>
              <a:rPr lang="fr-CA" sz="2000" dirty="0" err="1"/>
              <a:t>ammonia</a:t>
            </a:r>
            <a:r>
              <a:rPr lang="fr-CA" sz="2000" dirty="0"/>
              <a:t>, </a:t>
            </a:r>
            <a:r>
              <a:rPr lang="fr-CA" sz="2000" dirty="0" err="1"/>
              <a:t>chlorine</a:t>
            </a:r>
            <a:r>
              <a:rPr lang="fr-CA" sz="2000" dirty="0"/>
              <a:t>, </a:t>
            </a:r>
            <a:r>
              <a:rPr lang="fr-CA" sz="2000" dirty="0" smtClean="0"/>
              <a:t>propane)</a:t>
            </a:r>
          </a:p>
          <a:p>
            <a:pPr>
              <a:buFont typeface="Arial" pitchFamily="34" charset="0"/>
              <a:buChar char="•"/>
            </a:pPr>
            <a:r>
              <a:rPr lang="en-CA" sz="2000" b="1" dirty="0" smtClean="0"/>
              <a:t>Dissolved gas</a:t>
            </a:r>
            <a:r>
              <a:rPr lang="en-CA" sz="2000" dirty="0" smtClean="0"/>
              <a:t>:  when packaged under pressure, the gas is dissolved in a liquid phase solvent.  (e.g., acetylene) </a:t>
            </a:r>
          </a:p>
          <a:p>
            <a:pPr>
              <a:buFont typeface="Arial" pitchFamily="34" charset="0"/>
              <a:buChar char="•"/>
            </a:pPr>
            <a:r>
              <a:rPr lang="en-CA" sz="2000" b="1" dirty="0" smtClean="0"/>
              <a:t>Refrigerated liquefied gas</a:t>
            </a:r>
            <a:r>
              <a:rPr lang="en-CA" sz="2000" dirty="0" smtClean="0"/>
              <a:t>:  when </a:t>
            </a:r>
            <a:r>
              <a:rPr lang="en-CA" sz="2000" dirty="0"/>
              <a:t>packaged is made partially liquid because of its low </a:t>
            </a:r>
            <a:r>
              <a:rPr lang="en-CA" sz="2000" dirty="0" smtClean="0"/>
              <a:t>temperature (e.g., </a:t>
            </a:r>
            <a:r>
              <a:rPr lang="en-CA" sz="2000" dirty="0"/>
              <a:t>carbon dioxide, nitrogen, oxygen, </a:t>
            </a:r>
            <a:r>
              <a:rPr lang="en-CA" sz="2000" dirty="0" smtClean="0"/>
              <a:t>liquefied </a:t>
            </a:r>
            <a:r>
              <a:rPr lang="en-CA" sz="2000" dirty="0"/>
              <a:t>natural </a:t>
            </a:r>
            <a:r>
              <a:rPr lang="en-CA" sz="2000" dirty="0" smtClean="0"/>
              <a:t>gas)</a:t>
            </a:r>
          </a:p>
          <a:p>
            <a:endParaRPr lang="en-CA" sz="20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97597" y="908154"/>
            <a:ext cx="1224136"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2181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504063177"/>
              </p:ext>
            </p:extLst>
          </p:nvPr>
        </p:nvGraphicFramePr>
        <p:xfrm>
          <a:off x="286569" y="2193180"/>
          <a:ext cx="8570352" cy="3139440"/>
        </p:xfrm>
        <a:graphic>
          <a:graphicData uri="http://schemas.openxmlformats.org/drawingml/2006/table">
            <a:tbl>
              <a:tblPr firstRow="1" bandRow="1">
                <a:tableStyleId>{5C22544A-7EE6-4342-B048-85BDC9FD1C3A}</a:tableStyleId>
              </a:tblPr>
              <a:tblGrid>
                <a:gridCol w="2142588"/>
                <a:gridCol w="2142588"/>
                <a:gridCol w="1334448"/>
                <a:gridCol w="2950728"/>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a:t>
                      </a:r>
                      <a:r>
                        <a:rPr lang="en-CA" baseline="0" dirty="0" smtClean="0"/>
                        <a:t>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400" dirty="0" smtClean="0"/>
                        <a:t>Compressed gas</a:t>
                      </a:r>
                      <a:endParaRPr lang="en-CA" sz="1400" dirty="0"/>
                    </a:p>
                  </a:txBody>
                  <a:tcPr>
                    <a:solidFill>
                      <a:srgbClr val="4B2959">
                        <a:alpha val="25000"/>
                      </a:srgbClr>
                    </a:solidFill>
                  </a:tcPr>
                </a:tc>
                <a:tc>
                  <a:txBody>
                    <a:bodyPr/>
                    <a:lstStyle/>
                    <a:p>
                      <a:r>
                        <a:rPr lang="en-CA" sz="1400" dirty="0" smtClean="0"/>
                        <a:t>Gas</a:t>
                      </a:r>
                      <a:r>
                        <a:rPr lang="en-CA" sz="1400" baseline="0" dirty="0" smtClean="0"/>
                        <a:t> cylinder</a:t>
                      </a:r>
                      <a:endParaRPr lang="en-CA" sz="1400"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Contains gas under pressure; may explode</a:t>
                      </a:r>
                      <a:r>
                        <a:rPr lang="en-CA" sz="1400" baseline="0" dirty="0" smtClean="0"/>
                        <a:t> if heated</a:t>
                      </a:r>
                      <a:endParaRPr lang="en-CA" sz="1400" dirty="0"/>
                    </a:p>
                  </a:txBody>
                  <a:tcPr>
                    <a:solidFill>
                      <a:srgbClr val="4B2959">
                        <a:alpha val="25000"/>
                      </a:srgbClr>
                    </a:solidFill>
                  </a:tcPr>
                </a:tc>
              </a:tr>
              <a:tr h="370840">
                <a:tc>
                  <a:txBody>
                    <a:bodyPr/>
                    <a:lstStyle/>
                    <a:p>
                      <a:r>
                        <a:rPr lang="en-CA" sz="1400" dirty="0" smtClean="0"/>
                        <a:t>Liquefied</a:t>
                      </a:r>
                      <a:r>
                        <a:rPr lang="en-CA" sz="1400" baseline="0" dirty="0" smtClean="0"/>
                        <a:t> gas</a:t>
                      </a:r>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Gas</a:t>
                      </a:r>
                      <a:r>
                        <a:rPr lang="en-CA" sz="1400" baseline="0" dirty="0" smtClean="0"/>
                        <a:t> cylinder</a:t>
                      </a:r>
                      <a:endParaRPr lang="en-CA" sz="1400" dirty="0" smtClean="0"/>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Warning</a:t>
                      </a:r>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Contains gas under pressure; may explode</a:t>
                      </a:r>
                      <a:r>
                        <a:rPr lang="en-CA" sz="1400" baseline="0" dirty="0" smtClean="0"/>
                        <a:t> if heated</a:t>
                      </a:r>
                      <a:endParaRPr lang="en-CA" sz="1400" dirty="0" smtClean="0"/>
                    </a:p>
                  </a:txBody>
                  <a:tcPr>
                    <a:solidFill>
                      <a:srgbClr val="4B2959">
                        <a:alpha val="25000"/>
                      </a:srgbClr>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dirty="0" smtClean="0"/>
                        <a:t>Dissolved gas</a:t>
                      </a:r>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Gas</a:t>
                      </a:r>
                      <a:r>
                        <a:rPr lang="en-CA" sz="1400" baseline="0" dirty="0" smtClean="0"/>
                        <a:t> cylinder</a:t>
                      </a:r>
                      <a:endParaRPr lang="en-CA" sz="1400" dirty="0" smtClean="0"/>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Warning</a:t>
                      </a:r>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smtClean="0"/>
                        <a:t>Contains gas under pressure; may explode</a:t>
                      </a:r>
                      <a:r>
                        <a:rPr lang="en-CA" sz="1400" baseline="0" smtClean="0"/>
                        <a:t> if heated</a:t>
                      </a:r>
                      <a:endParaRPr lang="en-CA" sz="1400" smtClean="0"/>
                    </a:p>
                  </a:txBody>
                  <a:tcPr>
                    <a:solidFill>
                      <a:srgbClr val="4B2959">
                        <a:alpha val="25000"/>
                      </a:srgbClr>
                    </a:solid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400" dirty="0" smtClean="0"/>
                        <a:t>Refrigerated</a:t>
                      </a:r>
                      <a:r>
                        <a:rPr lang="en-CA" sz="1400" baseline="0" dirty="0" smtClean="0"/>
                        <a:t> liquefied gas</a:t>
                      </a:r>
                      <a:endParaRPr lang="en-CA" sz="1400" dirty="0" smtClean="0"/>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Gas</a:t>
                      </a:r>
                      <a:r>
                        <a:rPr lang="en-CA" sz="1400" baseline="0" dirty="0" smtClean="0"/>
                        <a:t> cylinder</a:t>
                      </a:r>
                      <a:endParaRPr lang="en-CA" sz="1400" dirty="0" smtClean="0"/>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Warning</a:t>
                      </a:r>
                    </a:p>
                    <a:p>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Contains refrigerated</a:t>
                      </a:r>
                      <a:r>
                        <a:rPr lang="en-CA" sz="1400" baseline="0" dirty="0" smtClean="0"/>
                        <a:t> </a:t>
                      </a:r>
                      <a:r>
                        <a:rPr lang="en-CA" sz="1400" dirty="0" smtClean="0"/>
                        <a:t>gas; may cause cryogenic burns or</a:t>
                      </a:r>
                      <a:r>
                        <a:rPr lang="en-CA" sz="1400" baseline="0" dirty="0" smtClean="0"/>
                        <a:t> injury</a:t>
                      </a:r>
                      <a:endParaRPr lang="en-CA" sz="14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sz="1400" dirty="0" smtClean="0"/>
                    </a:p>
                  </a:txBody>
                  <a:tcPr>
                    <a:solidFill>
                      <a:srgbClr val="4B2959">
                        <a:alpha val="25000"/>
                      </a:srgbClr>
                    </a:solidFill>
                  </a:tcPr>
                </a:tc>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88072" y="860529"/>
            <a:ext cx="1224136"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6538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a:t>
            </a:r>
            <a:endParaRPr lang="en-CA" dirty="0"/>
          </a:p>
        </p:txBody>
      </p:sp>
      <p:sp>
        <p:nvSpPr>
          <p:cNvPr id="2" name="Content Placeholder 1"/>
          <p:cNvSpPr>
            <a:spLocks noGrp="1"/>
          </p:cNvSpPr>
          <p:nvPr>
            <p:ph sz="quarter" idx="1"/>
          </p:nvPr>
        </p:nvSpPr>
        <p:spPr>
          <a:xfrm>
            <a:off x="267519" y="1628800"/>
            <a:ext cx="7467600" cy="4873752"/>
          </a:xfrm>
        </p:spPr>
        <p:txBody>
          <a:bodyPr>
            <a:normAutofit/>
          </a:bodyPr>
          <a:lstStyle/>
          <a:p>
            <a:pPr marL="0" indent="0">
              <a:buNone/>
            </a:pPr>
            <a:r>
              <a:rPr lang="en-CA" b="1" dirty="0"/>
              <a:t>Key Precautions </a:t>
            </a:r>
            <a:endParaRPr lang="en-CA" dirty="0"/>
          </a:p>
          <a:p>
            <a:pPr lvl="0">
              <a:buFont typeface="Arial" pitchFamily="34" charset="0"/>
              <a:buChar char="•"/>
            </a:pPr>
            <a:r>
              <a:rPr lang="en-CA" dirty="0" smtClean="0"/>
              <a:t>Prevent </a:t>
            </a:r>
            <a:r>
              <a:rPr lang="en-CA" dirty="0"/>
              <a:t>the release of gas into the workplace.  Use only in well-ventilated areas and avoid confined spaces</a:t>
            </a:r>
            <a:r>
              <a:rPr lang="en-CA" dirty="0" smtClean="0"/>
              <a:t>.  </a:t>
            </a:r>
            <a:endParaRPr lang="en-CA" dirty="0"/>
          </a:p>
          <a:p>
            <a:pPr lvl="0">
              <a:buFont typeface="Arial" pitchFamily="34" charset="0"/>
              <a:buChar char="•"/>
            </a:pPr>
            <a:r>
              <a:rPr lang="en-CA" dirty="0"/>
              <a:t>Use the smallest possible quantity for </a:t>
            </a:r>
            <a:r>
              <a:rPr lang="en-CA" dirty="0" smtClean="0"/>
              <a:t>the </a:t>
            </a:r>
            <a:r>
              <a:rPr lang="en-CA" dirty="0"/>
              <a:t>job.  </a:t>
            </a:r>
          </a:p>
          <a:p>
            <a:pPr lvl="0">
              <a:buFont typeface="Arial" pitchFamily="34" charset="0"/>
              <a:buChar char="•"/>
            </a:pPr>
            <a:r>
              <a:rPr lang="en-CA" dirty="0"/>
              <a:t>Avoid direct skin contact with extremely cold liquids or compressed gases escaping from the cylinder.</a:t>
            </a:r>
          </a:p>
          <a:p>
            <a:pPr lvl="0">
              <a:buFont typeface="Arial" pitchFamily="34" charset="0"/>
              <a:buChar char="•"/>
            </a:pPr>
            <a:r>
              <a:rPr lang="en-CA" dirty="0"/>
              <a:t>Carefully check all connections before use and periodically during </a:t>
            </a:r>
            <a:r>
              <a:rPr lang="en-CA" dirty="0" smtClean="0"/>
              <a:t>use </a:t>
            </a:r>
            <a:r>
              <a:rPr lang="en-CA" dirty="0"/>
              <a:t>to be sure they are tight, clean, in good condition and not leaking. </a:t>
            </a:r>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69022" y="984354"/>
            <a:ext cx="1224136"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43642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a:t>
            </a:r>
            <a:endParaRPr lang="en-CA" dirty="0"/>
          </a:p>
        </p:txBody>
      </p:sp>
      <p:sp>
        <p:nvSpPr>
          <p:cNvPr id="2" name="Content Placeholder 1"/>
          <p:cNvSpPr>
            <a:spLocks noGrp="1"/>
          </p:cNvSpPr>
          <p:nvPr>
            <p:ph sz="quarter" idx="1"/>
          </p:nvPr>
        </p:nvSpPr>
        <p:spPr>
          <a:xfrm>
            <a:off x="276225" y="1628800"/>
            <a:ext cx="8686800" cy="4476725"/>
          </a:xfrm>
        </p:spPr>
        <p:txBody>
          <a:bodyPr>
            <a:normAutofit fontScale="85000" lnSpcReduction="20000"/>
          </a:bodyPr>
          <a:lstStyle/>
          <a:p>
            <a:pPr marL="0" indent="0">
              <a:buNone/>
            </a:pPr>
            <a:r>
              <a:rPr lang="en-CA" b="1" dirty="0"/>
              <a:t>Key </a:t>
            </a:r>
            <a:r>
              <a:rPr lang="en-CA" b="1" dirty="0" smtClean="0"/>
              <a:t>Precautions:  Cylinders</a:t>
            </a:r>
            <a:endParaRPr lang="en-CA" b="1" dirty="0"/>
          </a:p>
          <a:p>
            <a:pPr lvl="0">
              <a:buFont typeface="Arial" pitchFamily="34" charset="0"/>
              <a:buChar char="•"/>
            </a:pPr>
            <a:r>
              <a:rPr lang="en-CA" dirty="0"/>
              <a:t>Store compressed gas cylinders in cool, dry, well-ventilated areas, </a:t>
            </a:r>
            <a:r>
              <a:rPr lang="en-CA" dirty="0" smtClean="0"/>
              <a:t/>
            </a:r>
            <a:br>
              <a:rPr lang="en-CA" dirty="0" smtClean="0"/>
            </a:br>
            <a:r>
              <a:rPr lang="en-CA" dirty="0" smtClean="0"/>
              <a:t>away </a:t>
            </a:r>
            <a:r>
              <a:rPr lang="en-CA" dirty="0"/>
              <a:t>from incompatible materials and ignition sources. </a:t>
            </a:r>
            <a:endParaRPr lang="en-CA" dirty="0" smtClean="0"/>
          </a:p>
          <a:p>
            <a:pPr lvl="0">
              <a:buFont typeface="Arial" pitchFamily="34" charset="0"/>
              <a:buChar char="•"/>
            </a:pPr>
            <a:r>
              <a:rPr lang="en-CA" dirty="0" smtClean="0"/>
              <a:t>Do </a:t>
            </a:r>
            <a:r>
              <a:rPr lang="en-CA" dirty="0"/>
              <a:t>not allow </a:t>
            </a:r>
            <a:r>
              <a:rPr lang="en-CA" dirty="0" smtClean="0"/>
              <a:t>flames to </a:t>
            </a:r>
            <a:r>
              <a:rPr lang="en-CA" dirty="0"/>
              <a:t>contact cylinders. </a:t>
            </a:r>
            <a:r>
              <a:rPr lang="en-CA" dirty="0" smtClean="0"/>
              <a:t>No </a:t>
            </a:r>
            <a:r>
              <a:rPr lang="en-CA" dirty="0"/>
              <a:t>smoking.  </a:t>
            </a:r>
          </a:p>
          <a:p>
            <a:pPr lvl="0">
              <a:buFont typeface="Arial" pitchFamily="34" charset="0"/>
              <a:buChar char="•"/>
            </a:pPr>
            <a:r>
              <a:rPr lang="en-CA" dirty="0"/>
              <a:t>Secure cylinders to a wall or rack in an upright position. </a:t>
            </a:r>
            <a:r>
              <a:rPr lang="en-CA" dirty="0" smtClean="0"/>
              <a:t>Leave </a:t>
            </a:r>
            <a:r>
              <a:rPr lang="en-CA" dirty="0"/>
              <a:t>the cylinder cap in place until the cylinder is secured and ready for use.</a:t>
            </a:r>
          </a:p>
          <a:p>
            <a:pPr lvl="0">
              <a:buFont typeface="Arial" pitchFamily="34" charset="0"/>
              <a:buChar char="•"/>
            </a:pPr>
            <a:r>
              <a:rPr lang="en-CA" dirty="0"/>
              <a:t>Use the appropriate regulator. </a:t>
            </a:r>
          </a:p>
          <a:p>
            <a:pPr lvl="0">
              <a:buFont typeface="Arial" pitchFamily="34" charset="0"/>
              <a:buChar char="•"/>
            </a:pPr>
            <a:r>
              <a:rPr lang="en-CA" dirty="0"/>
              <a:t>Inspect cylinders for damage and proper labels. </a:t>
            </a:r>
            <a:r>
              <a:rPr lang="en-CA" dirty="0" smtClean="0"/>
              <a:t>Never </a:t>
            </a:r>
            <a:r>
              <a:rPr lang="en-CA" dirty="0"/>
              <a:t>open a damaged valve.  Ensure cylinders are not giving off odours or hissing sounds.</a:t>
            </a:r>
          </a:p>
          <a:p>
            <a:pPr lvl="0">
              <a:buFont typeface="Arial" pitchFamily="34" charset="0"/>
              <a:buChar char="•"/>
            </a:pPr>
            <a:r>
              <a:rPr lang="en-CA" dirty="0"/>
              <a:t>Do not apply any lubricant, jointing compound or tape to cylinder valves, fittings or regulator </a:t>
            </a:r>
            <a:r>
              <a:rPr lang="en-CA" dirty="0" smtClean="0"/>
              <a:t>threads. Keep </a:t>
            </a:r>
            <a:r>
              <a:rPr lang="en-CA" dirty="0"/>
              <a:t>dirt, rust, oil or grease away from all cylinders or fittings.  </a:t>
            </a:r>
          </a:p>
          <a:p>
            <a:pPr lvl="0">
              <a:buFont typeface="Arial" pitchFamily="34" charset="0"/>
              <a:buChar char="•"/>
            </a:pPr>
            <a:r>
              <a:rPr lang="en-CA" dirty="0"/>
              <a:t>Do not drop or bang cylinders against each other</a:t>
            </a:r>
            <a:r>
              <a:rPr lang="en-CA" dirty="0" smtClean="0"/>
              <a:t>. </a:t>
            </a:r>
            <a:r>
              <a:rPr lang="en-CA" dirty="0"/>
              <a:t>Move cylinders using a hand truck or cart designed for the purpose.</a:t>
            </a:r>
          </a:p>
          <a:p>
            <a:pPr lvl="0">
              <a:buFont typeface="Arial" pitchFamily="34" charset="0"/>
              <a:buChar char="•"/>
            </a:pPr>
            <a:r>
              <a:rPr lang="en-CA" dirty="0"/>
              <a:t>Report leaks immediately and evacuate if appropriate.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49972" y="1012929"/>
            <a:ext cx="1224136"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8303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a:t>
            </a:r>
            <a:endParaRPr lang="en-CA" dirty="0"/>
          </a:p>
        </p:txBody>
      </p:sp>
      <p:sp>
        <p:nvSpPr>
          <p:cNvPr id="2" name="Content Placeholder 1"/>
          <p:cNvSpPr>
            <a:spLocks noGrp="1"/>
          </p:cNvSpPr>
          <p:nvPr>
            <p:ph sz="quarter" idx="1"/>
          </p:nvPr>
        </p:nvSpPr>
        <p:spPr>
          <a:xfrm>
            <a:off x="152400" y="1628800"/>
            <a:ext cx="8449340" cy="4421126"/>
          </a:xfrm>
        </p:spPr>
        <p:txBody>
          <a:bodyPr>
            <a:normAutofit fontScale="85000" lnSpcReduction="20000"/>
          </a:bodyPr>
          <a:lstStyle/>
          <a:p>
            <a:pPr marL="0" indent="0">
              <a:buNone/>
            </a:pPr>
            <a:r>
              <a:rPr lang="en-CA" b="1" dirty="0"/>
              <a:t>Key </a:t>
            </a:r>
            <a:r>
              <a:rPr lang="en-CA" b="1" dirty="0" smtClean="0"/>
              <a:t>Precautions:  Cryogens</a:t>
            </a:r>
            <a:endParaRPr lang="en-CA" b="1" dirty="0"/>
          </a:p>
          <a:p>
            <a:pPr lvl="0">
              <a:buFont typeface="Arial" pitchFamily="34" charset="0"/>
              <a:buChar char="•"/>
            </a:pPr>
            <a:r>
              <a:rPr lang="en-CA" dirty="0"/>
              <a:t>Prevent frostbite </a:t>
            </a:r>
            <a:r>
              <a:rPr lang="en-CA" dirty="0" smtClean="0"/>
              <a:t>- never allow cryogenic </a:t>
            </a:r>
            <a:r>
              <a:rPr lang="en-CA" dirty="0"/>
              <a:t>liquids to touch </a:t>
            </a:r>
            <a:r>
              <a:rPr lang="en-CA" dirty="0" smtClean="0"/>
              <a:t>skin</a:t>
            </a:r>
            <a:r>
              <a:rPr lang="en-CA" dirty="0"/>
              <a:t>.  </a:t>
            </a:r>
            <a:r>
              <a:rPr lang="en-CA" dirty="0" smtClean="0"/>
              <a:t/>
            </a:r>
            <a:br>
              <a:rPr lang="en-CA" dirty="0" smtClean="0"/>
            </a:br>
            <a:r>
              <a:rPr lang="en-CA" dirty="0" smtClean="0"/>
              <a:t>Never </a:t>
            </a:r>
            <a:r>
              <a:rPr lang="en-CA" dirty="0"/>
              <a:t>wear watches, rings or bracelets because they can freeze to exposed skin if splashed by an </a:t>
            </a:r>
            <a:r>
              <a:rPr lang="en-CA" dirty="0" err="1"/>
              <a:t>ultracold</a:t>
            </a:r>
            <a:r>
              <a:rPr lang="en-CA" dirty="0"/>
              <a:t> gas. </a:t>
            </a:r>
            <a:endParaRPr lang="en-CA" dirty="0" smtClean="0"/>
          </a:p>
          <a:p>
            <a:pPr lvl="0">
              <a:buFont typeface="Arial" pitchFamily="34" charset="0"/>
              <a:buChar char="•"/>
            </a:pPr>
            <a:r>
              <a:rPr lang="en-CA" dirty="0" smtClean="0"/>
              <a:t>Always </a:t>
            </a:r>
            <a:r>
              <a:rPr lang="en-CA" dirty="0"/>
              <a:t>wear loose fitting thermally insulated </a:t>
            </a:r>
            <a:r>
              <a:rPr lang="en-CA" dirty="0" smtClean="0"/>
              <a:t>gloves. Wear </a:t>
            </a:r>
            <a:r>
              <a:rPr lang="en-CA" dirty="0"/>
              <a:t>safety glasses and </a:t>
            </a:r>
            <a:r>
              <a:rPr lang="en-CA" dirty="0" err="1"/>
              <a:t>faceshield</a:t>
            </a:r>
            <a:r>
              <a:rPr lang="en-CA" dirty="0"/>
              <a:t> when working with a cryogen.  </a:t>
            </a:r>
          </a:p>
          <a:p>
            <a:pPr lvl="0">
              <a:buFont typeface="Arial" pitchFamily="34" charset="0"/>
              <a:buChar char="•"/>
            </a:pPr>
            <a:r>
              <a:rPr lang="en-CA" dirty="0"/>
              <a:t>Store cryogen containers in cool, dry, well-ventilated areas, away from incompatible materials and ignition sources. </a:t>
            </a:r>
          </a:p>
          <a:p>
            <a:pPr lvl="0">
              <a:buFont typeface="Arial" pitchFamily="34" charset="0"/>
              <a:buChar char="•"/>
            </a:pPr>
            <a:r>
              <a:rPr lang="en-CA" dirty="0"/>
              <a:t>Ensure that pressure relief valves are working properly and are not frozen shut. </a:t>
            </a:r>
          </a:p>
          <a:p>
            <a:pPr lvl="0">
              <a:buFont typeface="Arial" pitchFamily="34" charset="0"/>
              <a:buChar char="•"/>
            </a:pPr>
            <a:r>
              <a:rPr lang="en-CA" dirty="0"/>
              <a:t>Never tamper with safety devices on vessels, valves or equipment. </a:t>
            </a:r>
          </a:p>
          <a:p>
            <a:pPr lvl="0">
              <a:buFont typeface="Arial" pitchFamily="34" charset="0"/>
              <a:buChar char="•"/>
            </a:pPr>
            <a:r>
              <a:rPr lang="en-CA" dirty="0"/>
              <a:t>Fill containers only with the liquids for which they were designed. Label each container. Fill vessels to the indicated level only. Do not overfill. </a:t>
            </a:r>
          </a:p>
          <a:p>
            <a:pPr lvl="0">
              <a:buFont typeface="Arial" pitchFamily="34" charset="0"/>
              <a:buChar char="•"/>
            </a:pPr>
            <a:r>
              <a:rPr lang="en-CA" dirty="0"/>
              <a:t>Proceed slowly when filling a container or inserting objects into a cryogen to minimize boiling and splashing. </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49972" y="979924"/>
            <a:ext cx="1224136" cy="12241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92845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Liquids</a:t>
            </a:r>
            <a:endParaRPr lang="en-CA" dirty="0"/>
          </a:p>
        </p:txBody>
      </p:sp>
      <p:sp>
        <p:nvSpPr>
          <p:cNvPr id="2" name="Content Placeholder 1"/>
          <p:cNvSpPr>
            <a:spLocks noGrp="1"/>
          </p:cNvSpPr>
          <p:nvPr>
            <p:ph sz="quarter" idx="1"/>
          </p:nvPr>
        </p:nvSpPr>
        <p:spPr>
          <a:xfrm>
            <a:off x="229418" y="1628800"/>
            <a:ext cx="8247831" cy="4343375"/>
          </a:xfrm>
        </p:spPr>
        <p:txBody>
          <a:bodyPr>
            <a:normAutofit lnSpcReduction="10000"/>
          </a:bodyPr>
          <a:lstStyle/>
          <a:p>
            <a:r>
              <a:rPr lang="en-CA" dirty="0" smtClean="0"/>
              <a:t>A fire requires three elements:  </a:t>
            </a:r>
          </a:p>
          <a:p>
            <a:pPr>
              <a:buFont typeface="Arial" pitchFamily="34" charset="0"/>
              <a:buChar char="•"/>
            </a:pPr>
            <a:r>
              <a:rPr lang="en-CA" dirty="0" smtClean="0"/>
              <a:t>fuel</a:t>
            </a:r>
            <a:r>
              <a:rPr lang="en-CA" dirty="0"/>
              <a:t>, </a:t>
            </a:r>
            <a:endParaRPr lang="en-CA" dirty="0" smtClean="0"/>
          </a:p>
          <a:p>
            <a:pPr>
              <a:buFont typeface="Arial" pitchFamily="34" charset="0"/>
              <a:buChar char="•"/>
            </a:pPr>
            <a:r>
              <a:rPr lang="en-CA" dirty="0" smtClean="0"/>
              <a:t>heat (</a:t>
            </a:r>
            <a:r>
              <a:rPr lang="en-CA" dirty="0"/>
              <a:t>e.g</a:t>
            </a:r>
            <a:r>
              <a:rPr lang="en-CA" dirty="0" smtClean="0"/>
              <a:t>., ignition source </a:t>
            </a:r>
            <a:r>
              <a:rPr lang="en-CA" dirty="0"/>
              <a:t>such as a spark</a:t>
            </a:r>
            <a:r>
              <a:rPr lang="en-CA" dirty="0" smtClean="0"/>
              <a:t>), </a:t>
            </a:r>
            <a:r>
              <a:rPr lang="en-CA" dirty="0"/>
              <a:t>and </a:t>
            </a:r>
            <a:endParaRPr lang="en-CA" dirty="0" smtClean="0"/>
          </a:p>
          <a:p>
            <a:pPr>
              <a:buFont typeface="Arial" pitchFamily="34" charset="0"/>
              <a:buChar char="•"/>
            </a:pPr>
            <a:r>
              <a:rPr lang="en-CA" dirty="0" smtClean="0"/>
              <a:t>air/oxygen</a:t>
            </a:r>
          </a:p>
          <a:p>
            <a:endParaRPr lang="en-CA" dirty="0" smtClean="0"/>
          </a:p>
          <a:p>
            <a:r>
              <a:rPr lang="en-CA" dirty="0" smtClean="0"/>
              <a:t>Control the fuel (e.g., the flammable product), keep quantities low, and eliminate sources of ignition. </a:t>
            </a:r>
          </a:p>
          <a:p>
            <a:endParaRPr lang="en-CA" dirty="0" smtClean="0"/>
          </a:p>
          <a:p>
            <a:r>
              <a:rPr lang="en-CA" dirty="0" smtClean="0"/>
              <a:t>Flammable </a:t>
            </a:r>
            <a:r>
              <a:rPr lang="en-CA" dirty="0"/>
              <a:t>liquids are </a:t>
            </a:r>
            <a:r>
              <a:rPr lang="en-CA" b="1" dirty="0"/>
              <a:t>very </a:t>
            </a:r>
            <a:r>
              <a:rPr lang="en-CA" b="1" dirty="0" smtClean="0"/>
              <a:t>common</a:t>
            </a:r>
            <a:r>
              <a:rPr lang="en-CA" dirty="0" smtClean="0"/>
              <a:t>.  </a:t>
            </a:r>
          </a:p>
          <a:p>
            <a:pPr lvl="1"/>
            <a:r>
              <a:rPr lang="en-CA" dirty="0" smtClean="0"/>
              <a:t>4 </a:t>
            </a:r>
            <a:r>
              <a:rPr lang="en-CA" dirty="0"/>
              <a:t>categories </a:t>
            </a:r>
            <a:r>
              <a:rPr lang="en-CA" dirty="0" smtClean="0"/>
              <a:t> - a category </a:t>
            </a:r>
            <a:r>
              <a:rPr lang="en-CA" dirty="0"/>
              <a:t>1 (extremely flammable liquid and vapour) </a:t>
            </a:r>
            <a:r>
              <a:rPr lang="en-CA" dirty="0" smtClean="0"/>
              <a:t>is more </a:t>
            </a:r>
            <a:r>
              <a:rPr lang="en-CA" dirty="0"/>
              <a:t>hazardous than </a:t>
            </a:r>
            <a:r>
              <a:rPr lang="en-CA" dirty="0" smtClean="0"/>
              <a:t> </a:t>
            </a:r>
            <a:r>
              <a:rPr lang="en-CA" dirty="0"/>
              <a:t>category 4 (combustible liquid</a:t>
            </a:r>
            <a:r>
              <a:rPr lang="en-CA" dirty="0" smtClean="0"/>
              <a:t>)</a:t>
            </a:r>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11163" y="1226336"/>
            <a:ext cx="1977656" cy="1977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644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Liquids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15970690"/>
              </p:ext>
            </p:extLst>
          </p:nvPr>
        </p:nvGraphicFramePr>
        <p:xfrm>
          <a:off x="215413" y="2946673"/>
          <a:ext cx="8719037" cy="2195449"/>
        </p:xfrm>
        <a:graphic>
          <a:graphicData uri="http://schemas.openxmlformats.org/drawingml/2006/table">
            <a:tbl>
              <a:tblPr firstRow="1" bandRow="1">
                <a:tableStyleId>{5C22544A-7EE6-4342-B048-85BDC9FD1C3A}</a:tableStyleId>
              </a:tblPr>
              <a:tblGrid>
                <a:gridCol w="1460987"/>
                <a:gridCol w="1689713"/>
                <a:gridCol w="1575507"/>
                <a:gridCol w="3992830"/>
              </a:tblGrid>
              <a:tr h="712089">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400" dirty="0" smtClean="0"/>
                        <a:t>1</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Extremely flammable liquid and vapour</a:t>
                      </a:r>
                      <a:endParaRPr lang="en-CA" sz="1400" dirty="0"/>
                    </a:p>
                  </a:txBody>
                  <a:tcPr>
                    <a:solidFill>
                      <a:srgbClr val="4B2959">
                        <a:alpha val="25000"/>
                      </a:srgbClr>
                    </a:solidFill>
                  </a:tcPr>
                </a:tc>
              </a:tr>
              <a:tr h="370840">
                <a:tc>
                  <a:txBody>
                    <a:bodyPr/>
                    <a:lstStyle/>
                    <a:p>
                      <a:r>
                        <a:rPr lang="en-CA" sz="1400" dirty="0" smtClean="0"/>
                        <a:t>2</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Highly flammable liquid and vapour</a:t>
                      </a:r>
                      <a:endParaRPr lang="en-CA" sz="1400" dirty="0"/>
                    </a:p>
                  </a:txBody>
                  <a:tcPr>
                    <a:solidFill>
                      <a:srgbClr val="4B2959">
                        <a:alpha val="25000"/>
                      </a:srgbClr>
                    </a:solidFill>
                  </a:tcPr>
                </a:tc>
              </a:tr>
              <a:tr h="370840">
                <a:tc>
                  <a:txBody>
                    <a:bodyPr/>
                    <a:lstStyle/>
                    <a:p>
                      <a:r>
                        <a:rPr lang="en-CA" sz="1400" dirty="0" smtClean="0"/>
                        <a:t>3</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Flammable liquid and vapour</a:t>
                      </a:r>
                      <a:endParaRPr lang="en-CA" sz="1400" dirty="0"/>
                    </a:p>
                  </a:txBody>
                  <a:tcPr>
                    <a:solidFill>
                      <a:srgbClr val="4B2959">
                        <a:alpha val="25000"/>
                      </a:srgbClr>
                    </a:solidFill>
                  </a:tcPr>
                </a:tc>
              </a:tr>
              <a:tr h="370840">
                <a:tc>
                  <a:txBody>
                    <a:bodyPr/>
                    <a:lstStyle/>
                    <a:p>
                      <a:r>
                        <a:rPr lang="en-CA" sz="1400" dirty="0" smtClean="0"/>
                        <a:t>4</a:t>
                      </a:r>
                      <a:endParaRPr lang="en-CA" sz="1400" dirty="0"/>
                    </a:p>
                  </a:txBody>
                  <a:tcPr>
                    <a:solidFill>
                      <a:srgbClr val="4B2959">
                        <a:alpha val="25000"/>
                      </a:srgbClr>
                    </a:solidFill>
                  </a:tcPr>
                </a:tc>
                <a:tc>
                  <a:txBody>
                    <a:bodyPr/>
                    <a:lstStyle/>
                    <a:p>
                      <a:r>
                        <a:rPr lang="en-CA" sz="1400" i="1" dirty="0" smtClean="0"/>
                        <a:t>No pictogram</a:t>
                      </a:r>
                      <a:endParaRPr lang="en-CA" sz="1400" i="1"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Combustible</a:t>
                      </a:r>
                      <a:r>
                        <a:rPr lang="en-CA" sz="1400" baseline="0" dirty="0" smtClean="0"/>
                        <a:t> liquid</a:t>
                      </a:r>
                      <a:endParaRPr lang="en-CA" sz="1400" dirty="0"/>
                    </a:p>
                  </a:txBody>
                  <a:tcPr>
                    <a:solidFill>
                      <a:srgbClr val="4B2959">
                        <a:alpha val="25000"/>
                      </a:srgbClr>
                    </a:solidFill>
                  </a:tcP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34447" y="1083990"/>
            <a:ext cx="1716783" cy="17167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7970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Liquids</a:t>
            </a:r>
            <a:endParaRPr lang="en-CA" dirty="0"/>
          </a:p>
        </p:txBody>
      </p:sp>
      <p:sp>
        <p:nvSpPr>
          <p:cNvPr id="2" name="Content Placeholder 1"/>
          <p:cNvSpPr>
            <a:spLocks noGrp="1"/>
          </p:cNvSpPr>
          <p:nvPr>
            <p:ph sz="quarter" idx="1"/>
          </p:nvPr>
        </p:nvSpPr>
        <p:spPr>
          <a:xfrm>
            <a:off x="210369" y="1628800"/>
            <a:ext cx="8733606" cy="4680520"/>
          </a:xfrm>
        </p:spPr>
        <p:txBody>
          <a:bodyPr>
            <a:normAutofit fontScale="77500" lnSpcReduction="20000"/>
          </a:bodyPr>
          <a:lstStyle/>
          <a:p>
            <a:pPr marL="0" indent="0">
              <a:buNone/>
            </a:pPr>
            <a:r>
              <a:rPr lang="en-CA" sz="3300" b="1" dirty="0"/>
              <a:t>Key </a:t>
            </a:r>
            <a:r>
              <a:rPr lang="en-CA" sz="3300" b="1" dirty="0" smtClean="0"/>
              <a:t>Precautions:  Handling </a:t>
            </a:r>
            <a:endParaRPr lang="en-CA" sz="3300" b="1" dirty="0"/>
          </a:p>
          <a:p>
            <a:pPr lvl="0">
              <a:buFont typeface="Arial" pitchFamily="34" charset="0"/>
              <a:buChar char="•"/>
            </a:pPr>
            <a:r>
              <a:rPr lang="en-CA" sz="2900" dirty="0" smtClean="0"/>
              <a:t>Use </a:t>
            </a:r>
            <a:r>
              <a:rPr lang="en-CA" sz="2900" dirty="0"/>
              <a:t>the smallest amount </a:t>
            </a:r>
            <a:r>
              <a:rPr lang="en-CA" sz="2900" dirty="0" smtClean="0"/>
              <a:t>necessary </a:t>
            </a:r>
            <a:r>
              <a:rPr lang="en-CA" sz="2900" dirty="0"/>
              <a:t>for the </a:t>
            </a:r>
            <a:r>
              <a:rPr lang="en-CA" sz="2900" dirty="0" smtClean="0"/>
              <a:t>job. Use only </a:t>
            </a:r>
            <a:br>
              <a:rPr lang="en-CA" sz="2900" dirty="0" smtClean="0"/>
            </a:br>
            <a:r>
              <a:rPr lang="en-CA" sz="2900" dirty="0" smtClean="0"/>
              <a:t>in </a:t>
            </a:r>
            <a:r>
              <a:rPr lang="en-CA" sz="2900" dirty="0"/>
              <a:t>well-ventilated areas. </a:t>
            </a:r>
            <a:r>
              <a:rPr lang="en-CA" sz="2900" dirty="0" smtClean="0"/>
              <a:t>Prevent release into air.  </a:t>
            </a:r>
            <a:r>
              <a:rPr lang="en-CA" sz="2900" dirty="0"/>
              <a:t>Keep </a:t>
            </a:r>
            <a:r>
              <a:rPr lang="en-CA" sz="2900" dirty="0" smtClean="0"/>
              <a:t/>
            </a:r>
            <a:br>
              <a:rPr lang="en-CA" sz="2900" dirty="0" smtClean="0"/>
            </a:br>
            <a:r>
              <a:rPr lang="en-CA" sz="2900" dirty="0" smtClean="0"/>
              <a:t>containers </a:t>
            </a:r>
            <a:r>
              <a:rPr lang="en-CA" sz="2900" dirty="0"/>
              <a:t>tightly closed. </a:t>
            </a:r>
          </a:p>
          <a:p>
            <a:pPr lvl="0">
              <a:buFont typeface="Arial" pitchFamily="34" charset="0"/>
              <a:buChar char="•"/>
            </a:pPr>
            <a:r>
              <a:rPr lang="en-CA" sz="2900" dirty="0"/>
              <a:t>Eliminate ignition sources and combustible materials </a:t>
            </a:r>
            <a:r>
              <a:rPr lang="en-CA" sz="2900" dirty="0" smtClean="0"/>
              <a:t>(</a:t>
            </a:r>
            <a:r>
              <a:rPr lang="en-CA" sz="2900" dirty="0"/>
              <a:t>e.g</a:t>
            </a:r>
            <a:r>
              <a:rPr lang="en-CA" sz="2900" dirty="0" smtClean="0"/>
              <a:t>., oily </a:t>
            </a:r>
            <a:r>
              <a:rPr lang="en-CA" sz="2900" dirty="0"/>
              <a:t>rags, cardboard boxes). </a:t>
            </a:r>
            <a:r>
              <a:rPr lang="en-CA" sz="2900" dirty="0" smtClean="0"/>
              <a:t>No smoking. Keep </a:t>
            </a:r>
            <a:r>
              <a:rPr lang="en-CA" sz="2900" dirty="0"/>
              <a:t>work areas clean and tidy.  </a:t>
            </a:r>
          </a:p>
          <a:p>
            <a:pPr lvl="0">
              <a:buFont typeface="Arial" pitchFamily="34" charset="0"/>
              <a:buChar char="•"/>
            </a:pPr>
            <a:r>
              <a:rPr lang="en-CA" sz="2900" dirty="0"/>
              <a:t>Keep </a:t>
            </a:r>
            <a:r>
              <a:rPr lang="en-CA" sz="2900" dirty="0" smtClean="0"/>
              <a:t>out </a:t>
            </a:r>
            <a:r>
              <a:rPr lang="en-CA" sz="2900" dirty="0"/>
              <a:t>of direct sunlight and away from incompatible materials (e.g</a:t>
            </a:r>
            <a:r>
              <a:rPr lang="en-CA" sz="2900" dirty="0" smtClean="0"/>
              <a:t>., strong </a:t>
            </a:r>
            <a:r>
              <a:rPr lang="en-CA" sz="2900" dirty="0"/>
              <a:t>oxidizers).  Do not heat </a:t>
            </a:r>
            <a:r>
              <a:rPr lang="en-CA" sz="2900" dirty="0" smtClean="0"/>
              <a:t>containers. </a:t>
            </a:r>
            <a:endParaRPr lang="en-CA" sz="2900" dirty="0"/>
          </a:p>
          <a:p>
            <a:pPr lvl="0">
              <a:buFont typeface="Arial" pitchFamily="34" charset="0"/>
              <a:buChar char="•"/>
            </a:pPr>
            <a:r>
              <a:rPr lang="en-CA" sz="2900" dirty="0" smtClean="0"/>
              <a:t>Ground </a:t>
            </a:r>
            <a:r>
              <a:rPr lang="en-CA" sz="2900" dirty="0"/>
              <a:t>and bond containers during transfer operations to prevent buildup of static charge.  </a:t>
            </a:r>
          </a:p>
          <a:p>
            <a:pPr>
              <a:buFont typeface="Arial" pitchFamily="34" charset="0"/>
              <a:buChar char="•"/>
            </a:pPr>
            <a:r>
              <a:rPr lang="en-CA" sz="2900" dirty="0" smtClean="0"/>
              <a:t>Have </a:t>
            </a:r>
            <a:r>
              <a:rPr lang="en-CA" sz="2900" dirty="0"/>
              <a:t>spill control procedures and equipment ready (e.g</a:t>
            </a:r>
            <a:r>
              <a:rPr lang="en-CA" sz="2900" dirty="0" smtClean="0"/>
              <a:t>., </a:t>
            </a:r>
            <a:r>
              <a:rPr lang="en-CA" sz="2900" dirty="0"/>
              <a:t>absorbent spill control materials, PPE, non-sparking tools, etc.).  Avoid using combustible materials (such as paper towels or </a:t>
            </a:r>
            <a:r>
              <a:rPr lang="en-CA" sz="2900" dirty="0" smtClean="0"/>
              <a:t>sawdust).  </a:t>
            </a:r>
            <a:endParaRPr lang="en-CA" sz="29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1250" y="1122090"/>
            <a:ext cx="1444625" cy="1444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36939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Liquids</a:t>
            </a:r>
            <a:endParaRPr lang="en-CA" dirty="0"/>
          </a:p>
        </p:txBody>
      </p:sp>
      <p:sp>
        <p:nvSpPr>
          <p:cNvPr id="2" name="Content Placeholder 1"/>
          <p:cNvSpPr>
            <a:spLocks noGrp="1"/>
          </p:cNvSpPr>
          <p:nvPr>
            <p:ph sz="quarter" idx="1"/>
          </p:nvPr>
        </p:nvSpPr>
        <p:spPr>
          <a:xfrm>
            <a:off x="190500" y="1628800"/>
            <a:ext cx="8724900" cy="4608512"/>
          </a:xfrm>
        </p:spPr>
        <p:txBody>
          <a:bodyPr>
            <a:normAutofit fontScale="85000" lnSpcReduction="20000"/>
          </a:bodyPr>
          <a:lstStyle/>
          <a:p>
            <a:pPr marL="0" indent="0">
              <a:buNone/>
            </a:pPr>
            <a:r>
              <a:rPr lang="en-CA" sz="2600" b="1" dirty="0" smtClean="0"/>
              <a:t>Key Precaution:  Storage </a:t>
            </a:r>
            <a:endParaRPr lang="en-CA" sz="2600" b="1" dirty="0"/>
          </a:p>
          <a:p>
            <a:pPr lvl="0">
              <a:buFont typeface="Arial" pitchFamily="34" charset="0"/>
              <a:buChar char="•"/>
            </a:pPr>
            <a:r>
              <a:rPr lang="en-CA" dirty="0"/>
              <a:t>Use equipment designed for flammable liquid </a:t>
            </a:r>
            <a:r>
              <a:rPr lang="en-CA" dirty="0" smtClean="0"/>
              <a:t>storage. Make </a:t>
            </a:r>
            <a:br>
              <a:rPr lang="en-CA" dirty="0" smtClean="0"/>
            </a:br>
            <a:r>
              <a:rPr lang="en-CA" dirty="0" smtClean="0"/>
              <a:t>sure </a:t>
            </a:r>
            <a:r>
              <a:rPr lang="en-CA" dirty="0"/>
              <a:t>these devices are labelled and sealed or vented appropriately.  </a:t>
            </a:r>
          </a:p>
          <a:p>
            <a:pPr lvl="0">
              <a:buFont typeface="Arial" pitchFamily="34" charset="0"/>
              <a:buChar char="•"/>
            </a:pPr>
            <a:r>
              <a:rPr lang="en-CA" dirty="0"/>
              <a:t>Do not store with other types of chemicals. Check SDS for </a:t>
            </a:r>
            <a:r>
              <a:rPr lang="en-CA" dirty="0" smtClean="0"/>
              <a:t>incompatibles.  </a:t>
            </a:r>
            <a:endParaRPr lang="en-CA" dirty="0"/>
          </a:p>
          <a:p>
            <a:pPr lvl="0">
              <a:buFont typeface="Arial" pitchFamily="34" charset="0"/>
              <a:buChar char="•"/>
            </a:pPr>
            <a:r>
              <a:rPr lang="en-CA" dirty="0"/>
              <a:t>In general, avoid storing flammable </a:t>
            </a:r>
            <a:r>
              <a:rPr lang="en-CA" dirty="0" smtClean="0"/>
              <a:t>liquids </a:t>
            </a:r>
            <a:r>
              <a:rPr lang="en-CA" dirty="0"/>
              <a:t>in basements</a:t>
            </a:r>
            <a:r>
              <a:rPr lang="en-CA" dirty="0" smtClean="0"/>
              <a:t>.</a:t>
            </a:r>
          </a:p>
          <a:p>
            <a:pPr lvl="0">
              <a:buFont typeface="Arial" pitchFamily="34" charset="0"/>
              <a:buChar char="•"/>
            </a:pPr>
            <a:r>
              <a:rPr lang="en-CA" dirty="0" smtClean="0"/>
              <a:t>Make </a:t>
            </a:r>
            <a:r>
              <a:rPr lang="en-CA" dirty="0"/>
              <a:t>sure that storage rooms have properly designed ventilation systems that are regularly maintained.  </a:t>
            </a:r>
          </a:p>
          <a:p>
            <a:pPr lvl="0">
              <a:buFont typeface="Arial" pitchFamily="34" charset="0"/>
              <a:buChar char="•"/>
            </a:pPr>
            <a:r>
              <a:rPr lang="en-CA" dirty="0"/>
              <a:t>Keep away from potential ignition sources such as heat, sparks or open flames. </a:t>
            </a:r>
            <a:r>
              <a:rPr lang="en-CA" dirty="0" smtClean="0"/>
              <a:t>No </a:t>
            </a:r>
            <a:r>
              <a:rPr lang="en-CA" dirty="0"/>
              <a:t>smoking in area</a:t>
            </a:r>
            <a:r>
              <a:rPr lang="en-CA" dirty="0" smtClean="0"/>
              <a:t>. </a:t>
            </a:r>
            <a:r>
              <a:rPr lang="en-CA" dirty="0"/>
              <a:t>Post warning signs. </a:t>
            </a:r>
            <a:r>
              <a:rPr lang="en-CA" dirty="0" smtClean="0"/>
              <a:t>Never </a:t>
            </a:r>
            <a:r>
              <a:rPr lang="en-CA" dirty="0"/>
              <a:t>store beside exits or in a way that blocks access.</a:t>
            </a:r>
          </a:p>
          <a:p>
            <a:pPr lvl="0">
              <a:buFont typeface="Arial" pitchFamily="34" charset="0"/>
              <a:buChar char="•"/>
            </a:pPr>
            <a:r>
              <a:rPr lang="en-CA" dirty="0"/>
              <a:t>Inspect storage areas regularly for any deficiencies such as damaged or leaking containers.  Provide drip </a:t>
            </a:r>
            <a:r>
              <a:rPr lang="en-CA" dirty="0" smtClean="0"/>
              <a:t>trays and empty them often wherever recurring leakages occur.</a:t>
            </a:r>
            <a:endParaRPr lang="en-CA" dirty="0"/>
          </a:p>
          <a:p>
            <a:pPr marL="0" indent="0">
              <a:buNone/>
            </a:pPr>
            <a:r>
              <a:rPr lang="en-CA" b="1" dirty="0"/>
              <a:t/>
            </a:r>
            <a:br>
              <a:rPr lang="en-CA" b="1" dirty="0"/>
            </a:b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31639" y="969690"/>
            <a:ext cx="1444625" cy="1444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268609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Solids</a:t>
            </a:r>
            <a:endParaRPr lang="en-CA" dirty="0"/>
          </a:p>
        </p:txBody>
      </p:sp>
      <p:sp>
        <p:nvSpPr>
          <p:cNvPr id="2" name="Content Placeholder 1"/>
          <p:cNvSpPr>
            <a:spLocks noGrp="1"/>
          </p:cNvSpPr>
          <p:nvPr>
            <p:ph sz="quarter" idx="1"/>
          </p:nvPr>
        </p:nvSpPr>
        <p:spPr>
          <a:xfrm>
            <a:off x="296094" y="1628800"/>
            <a:ext cx="8497032" cy="4389228"/>
          </a:xfrm>
        </p:spPr>
        <p:txBody>
          <a:bodyPr>
            <a:normAutofit/>
          </a:bodyPr>
          <a:lstStyle/>
          <a:p>
            <a:r>
              <a:rPr lang="en-CA" dirty="0" smtClean="0"/>
              <a:t>A flammable solid </a:t>
            </a:r>
            <a:r>
              <a:rPr lang="en-US" dirty="0" smtClean="0"/>
              <a:t>is </a:t>
            </a:r>
            <a:r>
              <a:rPr lang="en-US" dirty="0"/>
              <a:t>readily combustible, or may cause </a:t>
            </a:r>
            <a:r>
              <a:rPr lang="en-US" dirty="0" smtClean="0"/>
              <a:t>or </a:t>
            </a:r>
            <a:r>
              <a:rPr lang="en-US" dirty="0"/>
              <a:t>contribute to fire through </a:t>
            </a:r>
            <a:r>
              <a:rPr lang="en-US" dirty="0" smtClean="0"/>
              <a:t>friction</a:t>
            </a:r>
          </a:p>
          <a:p>
            <a:r>
              <a:rPr lang="en-US" dirty="0" smtClean="0"/>
              <a:t>Many </a:t>
            </a:r>
            <a:r>
              <a:rPr lang="en-US" dirty="0"/>
              <a:t>flammable solids react with water and cannot be </a:t>
            </a:r>
            <a:r>
              <a:rPr lang="en-US" dirty="0" smtClean="0"/>
              <a:t>extinguished </a:t>
            </a:r>
            <a:r>
              <a:rPr lang="en-US" dirty="0"/>
              <a:t>with </a:t>
            </a:r>
            <a:r>
              <a:rPr lang="en-US" dirty="0" smtClean="0"/>
              <a:t>dry </a:t>
            </a:r>
            <a:r>
              <a:rPr lang="en-US" dirty="0"/>
              <a:t>chemical or carbon dioxide </a:t>
            </a:r>
            <a:r>
              <a:rPr lang="en-US" dirty="0" smtClean="0"/>
              <a:t>extinguishers.</a:t>
            </a:r>
          </a:p>
          <a:p>
            <a:endParaRPr lang="en-US" dirty="0" smtClean="0"/>
          </a:p>
          <a:p>
            <a:r>
              <a:rPr lang="en-US" dirty="0" smtClean="0"/>
              <a:t>Examples:  </a:t>
            </a:r>
          </a:p>
          <a:p>
            <a:pPr>
              <a:buFont typeface="Arial" pitchFamily="34" charset="0"/>
              <a:buChar char="•"/>
            </a:pPr>
            <a:r>
              <a:rPr lang="en-US" dirty="0" smtClean="0"/>
              <a:t>gunpowder, </a:t>
            </a:r>
          </a:p>
          <a:p>
            <a:pPr>
              <a:buFont typeface="Arial" pitchFamily="34" charset="0"/>
              <a:buChar char="•"/>
            </a:pPr>
            <a:r>
              <a:rPr lang="en-US" dirty="0" smtClean="0"/>
              <a:t>alkali metals, </a:t>
            </a:r>
          </a:p>
          <a:p>
            <a:pPr>
              <a:buFont typeface="Arial" pitchFamily="34" charset="0"/>
              <a:buChar char="•"/>
            </a:pPr>
            <a:r>
              <a:rPr lang="en-US" dirty="0" smtClean="0"/>
              <a:t>magnesium metal, and </a:t>
            </a:r>
          </a:p>
          <a:p>
            <a:pPr>
              <a:buFont typeface="Arial" pitchFamily="34" charset="0"/>
              <a:buChar char="•"/>
            </a:pPr>
            <a:r>
              <a:rPr lang="en-US" dirty="0" smtClean="0"/>
              <a:t>sulfur</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06382" y="3587515"/>
            <a:ext cx="2169785" cy="21697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535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Activity</a:t>
            </a:r>
            <a:endParaRPr lang="en-CA" dirty="0"/>
          </a:p>
        </p:txBody>
      </p:sp>
      <p:sp>
        <p:nvSpPr>
          <p:cNvPr id="7" name="Content Placeholder 6"/>
          <p:cNvSpPr>
            <a:spLocks noGrp="1"/>
          </p:cNvSpPr>
          <p:nvPr>
            <p:ph sz="quarter" idx="1"/>
          </p:nvPr>
        </p:nvSpPr>
        <p:spPr>
          <a:xfrm>
            <a:off x="488776" y="1600200"/>
            <a:ext cx="7953475" cy="4873752"/>
          </a:xfrm>
        </p:spPr>
        <p:txBody>
          <a:bodyPr>
            <a:normAutofit/>
          </a:bodyPr>
          <a:lstStyle/>
          <a:p>
            <a:pPr marL="0" indent="0">
              <a:buNone/>
            </a:pPr>
            <a:endParaRPr lang="en-CA" b="1" dirty="0" smtClean="0"/>
          </a:p>
          <a:p>
            <a:pPr marL="0" indent="0">
              <a:buNone/>
            </a:pPr>
            <a:r>
              <a:rPr lang="en-CA" b="1" dirty="0" smtClean="0"/>
              <a:t>With WHMIS aligned to GHS </a:t>
            </a:r>
            <a:r>
              <a:rPr lang="en-CA" b="1" dirty="0"/>
              <a:t>there are:</a:t>
            </a:r>
            <a:endParaRPr lang="en-CA" dirty="0"/>
          </a:p>
          <a:p>
            <a:pPr lvl="1">
              <a:buNone/>
            </a:pPr>
            <a:r>
              <a:rPr lang="en-CA" dirty="0" smtClean="0"/>
              <a:t>□  </a:t>
            </a:r>
            <a:r>
              <a:rPr lang="en-CA" dirty="0"/>
              <a:t>New hazard classes</a:t>
            </a:r>
          </a:p>
          <a:p>
            <a:pPr lvl="1">
              <a:buNone/>
            </a:pPr>
            <a:r>
              <a:rPr lang="en-CA" dirty="0"/>
              <a:t>□  New symbols</a:t>
            </a:r>
          </a:p>
          <a:p>
            <a:pPr lvl="1">
              <a:buNone/>
            </a:pPr>
            <a:r>
              <a:rPr lang="en-CA" dirty="0"/>
              <a:t>□  New label and SDS requirements</a:t>
            </a:r>
          </a:p>
          <a:p>
            <a:pPr lvl="1">
              <a:buNone/>
            </a:pPr>
            <a:r>
              <a:rPr lang="en-CA" dirty="0"/>
              <a:t>□  All of the above</a:t>
            </a:r>
          </a:p>
          <a:p>
            <a:pPr marL="0" indent="0">
              <a:buNone/>
            </a:pPr>
            <a:endParaRPr lang="en-CA" b="1" dirty="0"/>
          </a:p>
          <a:p>
            <a:pPr marL="0" indent="0">
              <a:buNone/>
            </a:pPr>
            <a:r>
              <a:rPr lang="en-CA" b="1" dirty="0" smtClean="0"/>
              <a:t>Why </a:t>
            </a:r>
            <a:r>
              <a:rPr lang="en-CA" b="1" dirty="0"/>
              <a:t>is it important to work safely with </a:t>
            </a:r>
            <a:r>
              <a:rPr lang="en-CA" b="1" dirty="0" smtClean="0"/>
              <a:t>hazardous products </a:t>
            </a:r>
            <a:r>
              <a:rPr lang="en-CA" b="1" dirty="0"/>
              <a:t>at your workplace?</a:t>
            </a:r>
            <a:endParaRPr lang="en-CA" dirty="0"/>
          </a:p>
          <a:p>
            <a:pPr marL="0" lvl="0" indent="0">
              <a:buNone/>
            </a:pPr>
            <a:endParaRPr lang="en-CA" dirty="0"/>
          </a:p>
        </p:txBody>
      </p:sp>
    </p:spTree>
    <p:extLst>
      <p:ext uri="{BB962C8B-B14F-4D97-AF65-F5344CB8AC3E}">
        <p14:creationId xmlns:p14="http://schemas.microsoft.com/office/powerpoint/2010/main" val="9996445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Solids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134835542"/>
              </p:ext>
            </p:extLst>
          </p:nvPr>
        </p:nvGraphicFramePr>
        <p:xfrm>
          <a:off x="371475" y="2982863"/>
          <a:ext cx="8139633" cy="1381760"/>
        </p:xfrm>
        <a:graphic>
          <a:graphicData uri="http://schemas.openxmlformats.org/drawingml/2006/table">
            <a:tbl>
              <a:tblPr firstRow="1" bandRow="1">
                <a:tableStyleId>{5C22544A-7EE6-4342-B048-85BDC9FD1C3A}</a:tableStyleId>
              </a:tblPr>
              <a:tblGrid>
                <a:gridCol w="1521427"/>
                <a:gridCol w="1521427"/>
                <a:gridCol w="2129997"/>
                <a:gridCol w="2966782"/>
              </a:tblGrid>
              <a:tr h="424056">
                <a:tc>
                  <a:txBody>
                    <a:bodyPr/>
                    <a:lstStyle/>
                    <a:p>
                      <a:r>
                        <a:rPr lang="en-CA" dirty="0" smtClean="0"/>
                        <a:t>Hazard</a:t>
                      </a:r>
                      <a:r>
                        <a:rPr lang="en-CA" baseline="0" dirty="0" smtClean="0"/>
                        <a:t>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Flame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Flammable solid</a:t>
                      </a:r>
                      <a:endParaRPr lang="en-CA" dirty="0"/>
                    </a:p>
                  </a:txBody>
                  <a:tcPr>
                    <a:solidFill>
                      <a:srgbClr val="4B2959">
                        <a:alpha val="25000"/>
                      </a:srgbClr>
                    </a:solidFill>
                  </a:tcPr>
                </a:tc>
              </a:tr>
              <a:tr h="370840">
                <a:tc>
                  <a:txBody>
                    <a:bodyPr/>
                    <a:lstStyle/>
                    <a:p>
                      <a:r>
                        <a:rPr lang="en-CA" dirty="0" smtClean="0"/>
                        <a:t>2</a:t>
                      </a:r>
                      <a:endParaRPr lang="en-CA" dirty="0"/>
                    </a:p>
                  </a:txBody>
                  <a:tcPr>
                    <a:solidFill>
                      <a:srgbClr val="4B2959">
                        <a:alpha val="25000"/>
                      </a:srgbClr>
                    </a:solidFill>
                  </a:tcPr>
                </a:tc>
                <a:tc>
                  <a:txBody>
                    <a:bodyPr/>
                    <a:lstStyle/>
                    <a:p>
                      <a:r>
                        <a:rPr lang="en-CA" dirty="0" smtClean="0"/>
                        <a:t>Flame </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Flammable</a:t>
                      </a:r>
                      <a:r>
                        <a:rPr lang="en-CA" baseline="0" dirty="0" smtClean="0"/>
                        <a:t> solid</a:t>
                      </a:r>
                      <a:endParaRPr lang="en-CA" dirty="0"/>
                    </a:p>
                  </a:txBody>
                  <a:tcPr>
                    <a:solidFill>
                      <a:srgbClr val="4B2959">
                        <a:alpha val="25000"/>
                      </a:srgbClr>
                    </a:solidFill>
                  </a:tcPr>
                </a:tc>
              </a:tr>
            </a:tbl>
          </a:graphicData>
        </a:graphic>
      </p:graphicFrame>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70390" y="1186855"/>
            <a:ext cx="1440160" cy="1440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7612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Solids</a:t>
            </a:r>
            <a:endParaRPr lang="en-CA" dirty="0"/>
          </a:p>
        </p:txBody>
      </p:sp>
      <p:sp>
        <p:nvSpPr>
          <p:cNvPr id="2" name="Content Placeholder 1"/>
          <p:cNvSpPr>
            <a:spLocks noGrp="1"/>
          </p:cNvSpPr>
          <p:nvPr>
            <p:ph sz="quarter" idx="1"/>
          </p:nvPr>
        </p:nvSpPr>
        <p:spPr>
          <a:xfrm>
            <a:off x="301426" y="1599084"/>
            <a:ext cx="8232973" cy="4125441"/>
          </a:xfrm>
        </p:spPr>
        <p:txBody>
          <a:bodyPr>
            <a:noAutofit/>
          </a:bodyPr>
          <a:lstStyle/>
          <a:p>
            <a:pPr marL="0" indent="0">
              <a:buNone/>
            </a:pPr>
            <a:r>
              <a:rPr lang="en-CA" sz="2000" b="1" dirty="0"/>
              <a:t>Key Precautions </a:t>
            </a:r>
            <a:endParaRPr lang="en-CA" sz="2000" dirty="0"/>
          </a:p>
          <a:p>
            <a:pPr lvl="0">
              <a:buFont typeface="Arial" pitchFamily="34" charset="0"/>
              <a:buChar char="•"/>
            </a:pPr>
            <a:r>
              <a:rPr lang="en-CA" sz="2000" dirty="0" smtClean="0"/>
              <a:t>Use </a:t>
            </a:r>
            <a:r>
              <a:rPr lang="en-CA" sz="2000" dirty="0"/>
              <a:t>the smallest amount necessary for the job. </a:t>
            </a:r>
            <a:r>
              <a:rPr lang="en-CA" sz="2000" dirty="0" smtClean="0"/>
              <a:t>Prevent </a:t>
            </a:r>
            <a:r>
              <a:rPr lang="en-CA" sz="2000" dirty="0"/>
              <a:t>the </a:t>
            </a:r>
            <a:r>
              <a:rPr lang="en-CA" sz="2000" dirty="0" smtClean="0"/>
              <a:t>spread </a:t>
            </a:r>
            <a:r>
              <a:rPr lang="en-CA" sz="2000" dirty="0"/>
              <a:t>of the solid </a:t>
            </a:r>
            <a:r>
              <a:rPr lang="en-CA" sz="2000" dirty="0" smtClean="0"/>
              <a:t>product </a:t>
            </a:r>
            <a:r>
              <a:rPr lang="en-CA" sz="2000" dirty="0"/>
              <a:t>into the </a:t>
            </a:r>
            <a:r>
              <a:rPr lang="en-CA" sz="2000" dirty="0" smtClean="0"/>
              <a:t>air</a:t>
            </a:r>
            <a:r>
              <a:rPr lang="en-CA" sz="2000" dirty="0"/>
              <a:t>. </a:t>
            </a:r>
            <a:r>
              <a:rPr lang="en-CA" sz="2000" dirty="0" smtClean="0"/>
              <a:t>Use </a:t>
            </a:r>
            <a:r>
              <a:rPr lang="en-CA" sz="2000" dirty="0"/>
              <a:t>only in well-ventilated areas.  </a:t>
            </a:r>
            <a:endParaRPr lang="en-CA" sz="2000" dirty="0" smtClean="0"/>
          </a:p>
          <a:p>
            <a:pPr lvl="0">
              <a:buFont typeface="Arial" pitchFamily="34" charset="0"/>
              <a:buChar char="•"/>
            </a:pPr>
            <a:r>
              <a:rPr lang="en-US" sz="2000" dirty="0" smtClean="0"/>
              <a:t>Keep away </a:t>
            </a:r>
            <a:r>
              <a:rPr lang="en-US" sz="2000" dirty="0"/>
              <a:t>from </a:t>
            </a:r>
            <a:r>
              <a:rPr lang="en-US" sz="2000" dirty="0" smtClean="0"/>
              <a:t>oxidizers and from heat </a:t>
            </a:r>
            <a:r>
              <a:rPr lang="en-US" sz="2000" dirty="0"/>
              <a:t>or ignition sources such as open flames, sparks, radiators, electric power panels. </a:t>
            </a:r>
            <a:r>
              <a:rPr lang="en-CA" sz="2000" dirty="0" smtClean="0"/>
              <a:t>Keep </a:t>
            </a:r>
            <a:r>
              <a:rPr lang="en-CA" sz="2000" dirty="0"/>
              <a:t>combustible materials away from </a:t>
            </a:r>
            <a:r>
              <a:rPr lang="en-CA" sz="2000" dirty="0" smtClean="0"/>
              <a:t>area </a:t>
            </a:r>
            <a:r>
              <a:rPr lang="en-CA" sz="2000" dirty="0"/>
              <a:t>where </a:t>
            </a:r>
            <a:r>
              <a:rPr lang="en-CA" sz="2000" dirty="0" smtClean="0"/>
              <a:t>flammable </a:t>
            </a:r>
            <a:r>
              <a:rPr lang="en-CA" sz="2000" dirty="0"/>
              <a:t>solid is used (e.g</a:t>
            </a:r>
            <a:r>
              <a:rPr lang="en-CA" sz="2000" dirty="0" smtClean="0"/>
              <a:t>., oily </a:t>
            </a:r>
            <a:r>
              <a:rPr lang="en-CA" sz="2000" dirty="0"/>
              <a:t>rags, cardboard boxes</a:t>
            </a:r>
            <a:r>
              <a:rPr lang="en-CA" sz="2000" dirty="0" smtClean="0"/>
              <a:t>). No smoking.  </a:t>
            </a:r>
            <a:endParaRPr lang="en-CA" sz="2000" dirty="0"/>
          </a:p>
          <a:p>
            <a:pPr lvl="0">
              <a:buFont typeface="Arial" pitchFamily="34" charset="0"/>
              <a:buChar char="•"/>
            </a:pPr>
            <a:r>
              <a:rPr lang="en-CA" sz="2000" dirty="0" smtClean="0"/>
              <a:t>Promptly </a:t>
            </a:r>
            <a:r>
              <a:rPr lang="en-CA" sz="2000" dirty="0"/>
              <a:t>and properly clean up spilled </a:t>
            </a:r>
            <a:r>
              <a:rPr lang="en-CA" sz="2000" dirty="0" smtClean="0"/>
              <a:t>product.  </a:t>
            </a:r>
            <a:endParaRPr lang="en-CA" sz="2000" dirty="0"/>
          </a:p>
          <a:p>
            <a:pPr lvl="0">
              <a:buFont typeface="Arial" pitchFamily="34" charset="0"/>
              <a:buChar char="•"/>
            </a:pPr>
            <a:r>
              <a:rPr lang="en-CA" sz="2000" dirty="0" smtClean="0"/>
              <a:t>Make </a:t>
            </a:r>
            <a:r>
              <a:rPr lang="en-CA" sz="2000" dirty="0"/>
              <a:t>sure that storage rooms have properly designed ventilation systems that are regularly maintained. </a:t>
            </a:r>
            <a:r>
              <a:rPr lang="en-CA" sz="2000" dirty="0" smtClean="0"/>
              <a:t>Post </a:t>
            </a:r>
            <a:r>
              <a:rPr lang="en-CA" sz="2000" dirty="0"/>
              <a:t>warning signs. </a:t>
            </a:r>
            <a:r>
              <a:rPr lang="en-CA" sz="2000" dirty="0" smtClean="0"/>
              <a:t>Do </a:t>
            </a:r>
            <a:r>
              <a:rPr lang="en-CA" sz="2000" dirty="0"/>
              <a:t>not store near exits or in a way that blocks access. </a:t>
            </a:r>
            <a:endParaRPr lang="en-CA" sz="20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26075" y="835981"/>
            <a:ext cx="1003452" cy="10034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69985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657423" cy="685800"/>
          </a:xfrm>
        </p:spPr>
        <p:txBody>
          <a:bodyPr>
            <a:normAutofit fontScale="90000"/>
          </a:bodyPr>
          <a:lstStyle/>
          <a:p>
            <a:pPr algn="l"/>
            <a:r>
              <a:rPr lang="en-CA" dirty="0" smtClean="0"/>
              <a:t>Self-Reactive Substances and Mixtures</a:t>
            </a:r>
            <a:endParaRPr lang="en-CA" dirty="0"/>
          </a:p>
        </p:txBody>
      </p:sp>
      <p:sp>
        <p:nvSpPr>
          <p:cNvPr id="2" name="Content Placeholder 1"/>
          <p:cNvSpPr>
            <a:spLocks noGrp="1"/>
          </p:cNvSpPr>
          <p:nvPr>
            <p:ph sz="quarter" idx="1"/>
          </p:nvPr>
        </p:nvSpPr>
        <p:spPr>
          <a:xfrm>
            <a:off x="296094" y="2095500"/>
            <a:ext cx="7467600" cy="3362325"/>
          </a:xfrm>
        </p:spPr>
        <p:txBody>
          <a:bodyPr>
            <a:normAutofit/>
          </a:bodyPr>
          <a:lstStyle/>
          <a:p>
            <a:r>
              <a:rPr lang="en-US" dirty="0"/>
              <a:t>This </a:t>
            </a:r>
            <a:r>
              <a:rPr lang="en-US" dirty="0" smtClean="0"/>
              <a:t>class </a:t>
            </a:r>
            <a:r>
              <a:rPr lang="en-US" dirty="0"/>
              <a:t>covers liquid or solids substances that are </a:t>
            </a:r>
            <a:r>
              <a:rPr lang="en-US" dirty="0" smtClean="0"/>
              <a:t>sensitive (unstable) with temperature changes and </a:t>
            </a:r>
            <a:r>
              <a:rPr lang="en-US" dirty="0"/>
              <a:t>which are </a:t>
            </a:r>
            <a:r>
              <a:rPr lang="en-US" dirty="0" smtClean="0"/>
              <a:t>able </a:t>
            </a:r>
            <a:r>
              <a:rPr lang="en-US" dirty="0"/>
              <a:t>to undergo a strongly exothermic decomposition (e.g</a:t>
            </a:r>
            <a:r>
              <a:rPr lang="en-US" dirty="0" smtClean="0"/>
              <a:t>., </a:t>
            </a:r>
            <a:r>
              <a:rPr lang="en-US" dirty="0"/>
              <a:t>the reaction is fast and gives off a lot of energy – it is potentially explosive) even without the presence of </a:t>
            </a:r>
            <a:r>
              <a:rPr lang="en-US" dirty="0" smtClean="0"/>
              <a:t>air</a:t>
            </a:r>
          </a:p>
          <a:p>
            <a:pPr marL="0" indent="0">
              <a:buNone/>
            </a:pPr>
            <a:r>
              <a:rPr lang="en-CA" dirty="0"/>
              <a:t> </a:t>
            </a:r>
          </a:p>
          <a:p>
            <a:endParaRPr lang="en-CA"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60035" y="3417156"/>
            <a:ext cx="1135794" cy="11357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72400" y="2144935"/>
            <a:ext cx="1114425" cy="1114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36853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714573" cy="685800"/>
          </a:xfrm>
        </p:spPr>
        <p:txBody>
          <a:bodyPr>
            <a:normAutofit fontScale="90000"/>
          </a:bodyPr>
          <a:lstStyle/>
          <a:p>
            <a:pPr algn="l"/>
            <a:r>
              <a:rPr lang="en-CA" dirty="0" smtClean="0"/>
              <a:t>Self-Reactive Substances and Mixtures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502229899"/>
              </p:ext>
            </p:extLst>
          </p:nvPr>
        </p:nvGraphicFramePr>
        <p:xfrm>
          <a:off x="259135" y="1847478"/>
          <a:ext cx="7467600" cy="2788920"/>
        </p:xfrm>
        <a:graphic>
          <a:graphicData uri="http://schemas.openxmlformats.org/drawingml/2006/table">
            <a:tbl>
              <a:tblPr firstRow="1" bandRow="1">
                <a:tableStyleId>{5C22544A-7EE6-4342-B048-85BDC9FD1C3A}</a:tableStyleId>
              </a:tblPr>
              <a:tblGrid>
                <a:gridCol w="1512168"/>
                <a:gridCol w="1728192"/>
                <a:gridCol w="1800200"/>
                <a:gridCol w="2427040"/>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400" dirty="0" smtClean="0"/>
                        <a:t>Type A</a:t>
                      </a:r>
                      <a:endParaRPr lang="en-CA" sz="1400" dirty="0"/>
                    </a:p>
                  </a:txBody>
                  <a:tcPr>
                    <a:solidFill>
                      <a:srgbClr val="4B2959">
                        <a:alpha val="25000"/>
                      </a:srgbClr>
                    </a:solidFill>
                  </a:tcPr>
                </a:tc>
                <a:tc>
                  <a:txBody>
                    <a:bodyPr/>
                    <a:lstStyle/>
                    <a:p>
                      <a:r>
                        <a:rPr lang="en-CA" sz="1400" dirty="0" smtClean="0"/>
                        <a:t>Exploding</a:t>
                      </a:r>
                      <a:r>
                        <a:rPr lang="en-CA" sz="1400" baseline="0" dirty="0" smtClean="0"/>
                        <a:t> bomb</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Heating may cause an explosion</a:t>
                      </a:r>
                      <a:endParaRPr lang="en-CA" sz="1400" dirty="0"/>
                    </a:p>
                  </a:txBody>
                  <a:tcPr>
                    <a:solidFill>
                      <a:srgbClr val="4B2959">
                        <a:alpha val="25000"/>
                      </a:srgbClr>
                    </a:solidFill>
                  </a:tcPr>
                </a:tc>
              </a:tr>
              <a:tr h="370840">
                <a:tc>
                  <a:txBody>
                    <a:bodyPr/>
                    <a:lstStyle/>
                    <a:p>
                      <a:r>
                        <a:rPr lang="en-CA" sz="1400" dirty="0" smtClean="0"/>
                        <a:t>Type B</a:t>
                      </a:r>
                      <a:endParaRPr lang="en-CA" sz="1400" dirty="0"/>
                    </a:p>
                  </a:txBody>
                  <a:tcPr>
                    <a:solidFill>
                      <a:srgbClr val="4B2959">
                        <a:alpha val="25000"/>
                      </a:srgbClr>
                    </a:solidFill>
                  </a:tcPr>
                </a:tc>
                <a:tc>
                  <a:txBody>
                    <a:bodyPr/>
                    <a:lstStyle/>
                    <a:p>
                      <a:r>
                        <a:rPr lang="en-CA" sz="1400" dirty="0" smtClean="0"/>
                        <a:t>Exploding bomb and Flame</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400" dirty="0" smtClean="0"/>
                        <a:t>Heating may cause an explosion</a:t>
                      </a:r>
                    </a:p>
                  </a:txBody>
                  <a:tcPr>
                    <a:solidFill>
                      <a:srgbClr val="4B2959">
                        <a:alpha val="25000"/>
                      </a:srgbClr>
                    </a:solidFill>
                  </a:tcPr>
                </a:tc>
              </a:tr>
              <a:tr h="370840">
                <a:tc>
                  <a:txBody>
                    <a:bodyPr/>
                    <a:lstStyle/>
                    <a:p>
                      <a:r>
                        <a:rPr lang="en-CA" sz="1400" dirty="0" smtClean="0"/>
                        <a:t>Types C and D</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Heating may cause a fire</a:t>
                      </a:r>
                      <a:endParaRPr lang="en-CA" sz="1400" dirty="0"/>
                    </a:p>
                  </a:txBody>
                  <a:tcPr>
                    <a:solidFill>
                      <a:srgbClr val="4B2959">
                        <a:alpha val="25000"/>
                      </a:srgbClr>
                    </a:solidFill>
                  </a:tcPr>
                </a:tc>
              </a:tr>
              <a:tr h="370840">
                <a:tc>
                  <a:txBody>
                    <a:bodyPr/>
                    <a:lstStyle/>
                    <a:p>
                      <a:r>
                        <a:rPr lang="en-CA" sz="1400" dirty="0" smtClean="0"/>
                        <a:t>Types E and F</a:t>
                      </a:r>
                      <a:endParaRPr lang="en-CA" sz="1400" dirty="0"/>
                    </a:p>
                  </a:txBody>
                  <a:tcPr>
                    <a:solidFill>
                      <a:srgbClr val="4B2959">
                        <a:alpha val="25000"/>
                      </a:srgbClr>
                    </a:solidFill>
                  </a:tcPr>
                </a:tc>
                <a:tc>
                  <a:txBody>
                    <a:bodyPr/>
                    <a:lstStyle/>
                    <a:p>
                      <a:r>
                        <a:rPr lang="en-CA" sz="1400" dirty="0" smtClean="0"/>
                        <a:t>Flame</a:t>
                      </a:r>
                      <a:endParaRPr lang="en-CA" sz="1400"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Heating may cause a fire</a:t>
                      </a:r>
                      <a:endParaRPr lang="en-CA" sz="1400" dirty="0"/>
                    </a:p>
                  </a:txBody>
                  <a:tcPr>
                    <a:solidFill>
                      <a:srgbClr val="4B2959">
                        <a:alpha val="25000"/>
                      </a:srgbClr>
                    </a:solidFill>
                  </a:tcPr>
                </a:tc>
              </a:tr>
              <a:tr h="370840">
                <a:tc>
                  <a:txBody>
                    <a:bodyPr/>
                    <a:lstStyle/>
                    <a:p>
                      <a:r>
                        <a:rPr lang="en-CA" sz="1400" dirty="0" smtClean="0"/>
                        <a:t>Type G</a:t>
                      </a:r>
                      <a:endParaRPr lang="en-CA" sz="1400" dirty="0"/>
                    </a:p>
                  </a:txBody>
                  <a:tcPr>
                    <a:solidFill>
                      <a:srgbClr val="4B2959">
                        <a:alpha val="25000"/>
                      </a:srgbClr>
                    </a:solidFill>
                  </a:tcPr>
                </a:tc>
                <a:tc gridSpan="3">
                  <a:txBody>
                    <a:bodyPr/>
                    <a:lstStyle/>
                    <a:p>
                      <a:r>
                        <a:rPr lang="en-CA" sz="1400" i="1" dirty="0" smtClean="0"/>
                        <a:t>No label</a:t>
                      </a:r>
                      <a:r>
                        <a:rPr lang="en-CA" sz="1400" i="1" baseline="0" dirty="0" smtClean="0"/>
                        <a:t> elements assigned</a:t>
                      </a:r>
                      <a:endParaRPr lang="en-CA" sz="1400" i="1" dirty="0"/>
                    </a:p>
                  </a:txBody>
                  <a:tcPr>
                    <a:solidFill>
                      <a:srgbClr val="4B2959">
                        <a:alpha val="25000"/>
                      </a:srgbClr>
                    </a:solidFill>
                  </a:tcPr>
                </a:tc>
                <a:tc hMerge="1">
                  <a:txBody>
                    <a:bodyPr/>
                    <a:lstStyle/>
                    <a:p>
                      <a:endParaRPr lang="en-CA" sz="1400" dirty="0"/>
                    </a:p>
                  </a:txBody>
                  <a:tcPr>
                    <a:solidFill>
                      <a:srgbClr val="4B2959">
                        <a:alpha val="25000"/>
                      </a:srgbClr>
                    </a:solidFill>
                  </a:tcPr>
                </a:tc>
                <a:tc hMerge="1">
                  <a:txBody>
                    <a:bodyPr/>
                    <a:lstStyle/>
                    <a:p>
                      <a:endParaRPr lang="en-CA" sz="1400" dirty="0"/>
                    </a:p>
                  </a:txBody>
                  <a:tcPr>
                    <a:solidFill>
                      <a:srgbClr val="4B2959">
                        <a:alpha val="25000"/>
                      </a:srgbClr>
                    </a:solidFill>
                  </a:tcPr>
                </a:tc>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7342" y="2496302"/>
            <a:ext cx="493489" cy="493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6237" y="3109170"/>
            <a:ext cx="488428" cy="488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74752" y="3106949"/>
            <a:ext cx="493489" cy="493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8235" y="3748393"/>
            <a:ext cx="488428" cy="488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78235" y="4260627"/>
            <a:ext cx="488428" cy="488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43416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695523" cy="685800"/>
          </a:xfrm>
        </p:spPr>
        <p:txBody>
          <a:bodyPr>
            <a:normAutofit fontScale="90000"/>
          </a:bodyPr>
          <a:lstStyle/>
          <a:p>
            <a:pPr algn="l"/>
            <a:r>
              <a:rPr lang="en-CA" dirty="0" smtClean="0"/>
              <a:t>Self-Reactive Substances and Mixtures</a:t>
            </a:r>
            <a:endParaRPr lang="en-CA" dirty="0"/>
          </a:p>
        </p:txBody>
      </p:sp>
      <p:sp>
        <p:nvSpPr>
          <p:cNvPr id="2" name="Content Placeholder 1"/>
          <p:cNvSpPr>
            <a:spLocks noGrp="1"/>
          </p:cNvSpPr>
          <p:nvPr>
            <p:ph sz="quarter" idx="1"/>
          </p:nvPr>
        </p:nvSpPr>
        <p:spPr>
          <a:xfrm>
            <a:off x="277043" y="1666900"/>
            <a:ext cx="8438331" cy="4400525"/>
          </a:xfrm>
        </p:spPr>
        <p:txBody>
          <a:bodyPr>
            <a:normAutofit fontScale="47500" lnSpcReduction="20000"/>
          </a:bodyPr>
          <a:lstStyle/>
          <a:p>
            <a:pPr marL="0" indent="0">
              <a:buNone/>
            </a:pPr>
            <a:r>
              <a:rPr lang="en-CA" sz="4200" b="1" dirty="0"/>
              <a:t>Key Precautions </a:t>
            </a:r>
            <a:endParaRPr lang="en-CA" sz="4200" dirty="0"/>
          </a:p>
          <a:p>
            <a:pPr lvl="0">
              <a:buFont typeface="Arial" pitchFamily="34" charset="0"/>
              <a:buChar char="•"/>
            </a:pPr>
            <a:r>
              <a:rPr lang="en-CA" sz="4200" dirty="0" smtClean="0"/>
              <a:t>Use </a:t>
            </a:r>
            <a:r>
              <a:rPr lang="en-CA" sz="4200" dirty="0"/>
              <a:t>only in well-ventilated areas. </a:t>
            </a:r>
            <a:r>
              <a:rPr lang="en-CA" sz="4200" dirty="0" smtClean="0"/>
              <a:t>Use </a:t>
            </a:r>
            <a:r>
              <a:rPr lang="en-CA" sz="4200" dirty="0"/>
              <a:t>the smallest amount necessary for the job</a:t>
            </a:r>
            <a:r>
              <a:rPr lang="en-CA" sz="4200" dirty="0" smtClean="0"/>
              <a:t>. Prevent release </a:t>
            </a:r>
            <a:r>
              <a:rPr lang="en-CA" sz="4200" dirty="0"/>
              <a:t>into the workplace air. </a:t>
            </a:r>
            <a:r>
              <a:rPr lang="en-CA" sz="4200" dirty="0" smtClean="0"/>
              <a:t>Keep </a:t>
            </a:r>
            <a:r>
              <a:rPr lang="en-CA" sz="4200" dirty="0"/>
              <a:t>containers closed when not in use. </a:t>
            </a:r>
          </a:p>
          <a:p>
            <a:pPr lvl="0">
              <a:buFont typeface="Arial" pitchFamily="34" charset="0"/>
              <a:buChar char="•"/>
            </a:pPr>
            <a:r>
              <a:rPr lang="en-CA" sz="4200" dirty="0" smtClean="0"/>
              <a:t>Follow </a:t>
            </a:r>
            <a:r>
              <a:rPr lang="en-CA" sz="4200" dirty="0"/>
              <a:t>the </a:t>
            </a:r>
            <a:r>
              <a:rPr lang="en-CA" sz="4200" dirty="0" smtClean="0"/>
              <a:t>supplier's </a:t>
            </a:r>
            <a:r>
              <a:rPr lang="en-CA" sz="4200" dirty="0"/>
              <a:t>recommendations for </a:t>
            </a:r>
            <a:r>
              <a:rPr lang="en-CA" sz="4200" dirty="0" smtClean="0"/>
              <a:t>handling and storage </a:t>
            </a:r>
            <a:r>
              <a:rPr lang="en-CA" sz="4200" dirty="0"/>
              <a:t>temperatures. </a:t>
            </a:r>
            <a:endParaRPr lang="en-CA" sz="4200" dirty="0" smtClean="0"/>
          </a:p>
          <a:p>
            <a:pPr lvl="0">
              <a:buFont typeface="Arial" pitchFamily="34" charset="0"/>
              <a:buChar char="•"/>
            </a:pPr>
            <a:r>
              <a:rPr lang="en-CA" sz="4200" dirty="0" smtClean="0"/>
              <a:t>Keep </a:t>
            </a:r>
            <a:r>
              <a:rPr lang="en-CA" sz="4200" dirty="0"/>
              <a:t>away from heat and eliminate ignition sources such as sparks or open flames. </a:t>
            </a:r>
            <a:r>
              <a:rPr lang="en-CA" sz="4200" dirty="0" smtClean="0"/>
              <a:t> Keep </a:t>
            </a:r>
            <a:r>
              <a:rPr lang="en-CA" sz="4200" dirty="0"/>
              <a:t>combustible materials away from area where the </a:t>
            </a:r>
            <a:r>
              <a:rPr lang="en-CA" sz="4200" dirty="0" smtClean="0"/>
              <a:t>product </a:t>
            </a:r>
            <a:r>
              <a:rPr lang="en-CA" sz="4200" dirty="0"/>
              <a:t>is used (e.g</a:t>
            </a:r>
            <a:r>
              <a:rPr lang="en-CA" sz="4200" dirty="0" smtClean="0"/>
              <a:t>., oily </a:t>
            </a:r>
            <a:r>
              <a:rPr lang="en-CA" sz="4200" dirty="0"/>
              <a:t>rags, cardboard boxes). </a:t>
            </a:r>
            <a:r>
              <a:rPr lang="en-CA" sz="4200" dirty="0" smtClean="0"/>
              <a:t>No smoking.  </a:t>
            </a:r>
            <a:endParaRPr lang="en-CA" sz="4200" dirty="0"/>
          </a:p>
          <a:p>
            <a:pPr lvl="0">
              <a:buFont typeface="Arial" pitchFamily="34" charset="0"/>
              <a:buChar char="•"/>
            </a:pPr>
            <a:r>
              <a:rPr lang="en-CA" sz="4200" dirty="0"/>
              <a:t>Keep work surfaces clean. </a:t>
            </a:r>
            <a:r>
              <a:rPr lang="en-CA" sz="4200" dirty="0" smtClean="0"/>
              <a:t>Prevent </a:t>
            </a:r>
            <a:r>
              <a:rPr lang="en-CA" sz="4200" dirty="0"/>
              <a:t>accumulation of dust or other residues.  Promptly and properly clean up spilled </a:t>
            </a:r>
            <a:r>
              <a:rPr lang="en-CA" sz="4200" dirty="0" smtClean="0"/>
              <a:t>product.  </a:t>
            </a:r>
            <a:endParaRPr lang="en-CA" sz="4200" dirty="0"/>
          </a:p>
          <a:p>
            <a:pPr lvl="0">
              <a:buFont typeface="Arial" pitchFamily="34" charset="0"/>
              <a:buChar char="•"/>
            </a:pPr>
            <a:r>
              <a:rPr lang="en-CA" sz="4200" dirty="0"/>
              <a:t>Inspect containers and storage area regularly for signs of leakage or damage.  Keep the amount of these </a:t>
            </a:r>
            <a:r>
              <a:rPr lang="en-CA" sz="4200" dirty="0" smtClean="0"/>
              <a:t>products </a:t>
            </a:r>
            <a:r>
              <a:rPr lang="en-CA" sz="4200" dirty="0"/>
              <a:t>in storage as small as possible.  </a:t>
            </a:r>
            <a:endParaRPr lang="en-CA" sz="4200" dirty="0" smtClean="0"/>
          </a:p>
          <a:p>
            <a:pPr lvl="0">
              <a:buFont typeface="Arial" pitchFamily="34" charset="0"/>
              <a:buChar char="•"/>
            </a:pPr>
            <a:r>
              <a:rPr lang="en-CA" sz="4200" dirty="0" smtClean="0"/>
              <a:t>Have </a:t>
            </a:r>
            <a:r>
              <a:rPr lang="en-CA" sz="4200" dirty="0"/>
              <a:t>spill control procedures and equipment ready.  Avoid using combustible materials (such as paper towels</a:t>
            </a:r>
            <a:r>
              <a:rPr lang="en-CA" sz="4200" dirty="0" smtClean="0"/>
              <a:t>).  </a:t>
            </a:r>
            <a:r>
              <a:rPr lang="en-CA" sz="2500" dirty="0"/>
              <a:t> </a:t>
            </a:r>
          </a:p>
          <a:p>
            <a:endParaRPr lang="en-CA" sz="25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3285" y="1487711"/>
            <a:ext cx="493489" cy="493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521283" y="1479655"/>
            <a:ext cx="505471" cy="505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3227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8469" y="638174"/>
            <a:ext cx="7467600" cy="765473"/>
          </a:xfrm>
        </p:spPr>
        <p:txBody>
          <a:bodyPr>
            <a:normAutofit/>
          </a:bodyPr>
          <a:lstStyle/>
          <a:p>
            <a:pPr algn="l"/>
            <a:r>
              <a:rPr lang="en-CA" dirty="0" smtClean="0"/>
              <a:t>Oxidizing Liquids</a:t>
            </a:r>
            <a:endParaRPr lang="en-CA" dirty="0"/>
          </a:p>
        </p:txBody>
      </p:sp>
      <p:sp>
        <p:nvSpPr>
          <p:cNvPr id="2" name="Content Placeholder 1"/>
          <p:cNvSpPr>
            <a:spLocks noGrp="1"/>
          </p:cNvSpPr>
          <p:nvPr>
            <p:ph sz="quarter" idx="1"/>
          </p:nvPr>
        </p:nvSpPr>
        <p:spPr>
          <a:xfrm>
            <a:off x="277044" y="1390675"/>
            <a:ext cx="8390706" cy="4873752"/>
          </a:xfrm>
        </p:spPr>
        <p:txBody>
          <a:bodyPr>
            <a:normAutofit/>
          </a:bodyPr>
          <a:lstStyle/>
          <a:p>
            <a:r>
              <a:rPr lang="en-US" sz="2000" dirty="0" smtClean="0"/>
              <a:t>Oxidizing liquids are a </a:t>
            </a:r>
            <a:r>
              <a:rPr lang="en-US" sz="2000" dirty="0"/>
              <a:t>significant fire </a:t>
            </a:r>
            <a:r>
              <a:rPr lang="en-US" sz="2000" dirty="0" smtClean="0"/>
              <a:t>hazard. </a:t>
            </a:r>
            <a:r>
              <a:rPr lang="en-CA" sz="2000" dirty="0" smtClean="0"/>
              <a:t>Oxidizers </a:t>
            </a:r>
            <a:r>
              <a:rPr lang="en-CA" sz="2000" dirty="0"/>
              <a:t>do not usually burn by themselves but </a:t>
            </a:r>
            <a:r>
              <a:rPr lang="en-CA" sz="2000" dirty="0" smtClean="0"/>
              <a:t>they </a:t>
            </a:r>
            <a:r>
              <a:rPr lang="en-CA" sz="2000" dirty="0"/>
              <a:t>will:</a:t>
            </a:r>
          </a:p>
          <a:p>
            <a:pPr lvl="1"/>
            <a:r>
              <a:rPr lang="en-CA" sz="1800" dirty="0"/>
              <a:t>Increase the intensity and speed of a fire by providing more oxygen.  </a:t>
            </a:r>
          </a:p>
          <a:p>
            <a:pPr lvl="1"/>
            <a:r>
              <a:rPr lang="en-CA" sz="1800" dirty="0"/>
              <a:t>Cause materials that normally do not burn to suddenly catch on fire, sometimes </a:t>
            </a:r>
            <a:r>
              <a:rPr lang="en-CA" sz="1800" dirty="0" smtClean="0"/>
              <a:t>without </a:t>
            </a:r>
            <a:r>
              <a:rPr lang="en-CA" sz="1800" dirty="0"/>
              <a:t>an ignition </a:t>
            </a:r>
            <a:r>
              <a:rPr lang="en-CA" sz="1800" dirty="0" smtClean="0"/>
              <a:t>source</a:t>
            </a:r>
          </a:p>
          <a:p>
            <a:r>
              <a:rPr lang="en-US" sz="2000" dirty="0" smtClean="0"/>
              <a:t>Fires </a:t>
            </a:r>
            <a:r>
              <a:rPr lang="en-US" sz="2000" dirty="0"/>
              <a:t>fuelled by oxidizing </a:t>
            </a:r>
            <a:r>
              <a:rPr lang="en-US" sz="2000" dirty="0" smtClean="0"/>
              <a:t>liquids </a:t>
            </a:r>
            <a:r>
              <a:rPr lang="en-US" sz="2000" dirty="0"/>
              <a:t>are tough to extinguish and can spread quickly.  </a:t>
            </a:r>
            <a:endParaRPr lang="en-US" sz="2000" dirty="0" smtClean="0"/>
          </a:p>
          <a:p>
            <a:pPr marL="342900" lvl="1" indent="-342900">
              <a:buClr>
                <a:srgbClr val="FFCC00"/>
              </a:buClr>
              <a:buNone/>
            </a:pPr>
            <a:endParaRPr lang="en-US" dirty="0" smtClean="0"/>
          </a:p>
          <a:p>
            <a:pPr marL="342900" lvl="1" indent="-342900">
              <a:buClr>
                <a:srgbClr val="FFCC00"/>
              </a:buClr>
              <a:buNone/>
            </a:pPr>
            <a:r>
              <a:rPr lang="en-US" sz="1800" dirty="0" smtClean="0"/>
              <a:t>Examples: </a:t>
            </a:r>
          </a:p>
          <a:p>
            <a:pPr marL="342900" lvl="1" indent="-342900">
              <a:buClr>
                <a:srgbClr val="FFCC00"/>
              </a:buClr>
            </a:pPr>
            <a:r>
              <a:rPr lang="en-US" sz="1800" dirty="0" smtClean="0"/>
              <a:t>nitric acid, </a:t>
            </a:r>
          </a:p>
          <a:p>
            <a:pPr marL="342900" lvl="1" indent="-342900">
              <a:buClr>
                <a:srgbClr val="FFCC00"/>
              </a:buClr>
            </a:pPr>
            <a:r>
              <a:rPr lang="en-US" sz="1800" dirty="0" err="1" smtClean="0"/>
              <a:t>percholoric</a:t>
            </a:r>
            <a:r>
              <a:rPr lang="en-US" sz="1800" dirty="0" smtClean="0"/>
              <a:t> acid, and </a:t>
            </a:r>
          </a:p>
          <a:p>
            <a:pPr marL="342900" lvl="1" indent="-342900">
              <a:buClr>
                <a:srgbClr val="FFCC00"/>
              </a:buClr>
            </a:pPr>
            <a:r>
              <a:rPr lang="en-US" sz="1800" dirty="0" err="1" smtClean="0"/>
              <a:t>hypochlorites</a:t>
            </a:r>
            <a:endParaRPr lang="en-CA" sz="1800" dirty="0" smtClean="0"/>
          </a:p>
          <a:p>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3504" y="4013310"/>
            <a:ext cx="1759137" cy="1759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69142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10369" y="717848"/>
            <a:ext cx="7467600" cy="1143000"/>
          </a:xfrm>
        </p:spPr>
        <p:txBody>
          <a:bodyPr>
            <a:normAutofit/>
          </a:bodyPr>
          <a:lstStyle/>
          <a:p>
            <a:pPr algn="l"/>
            <a:r>
              <a:rPr lang="en-CA" dirty="0" smtClean="0"/>
              <a:t>Oxidizing Liquids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786602072"/>
              </p:ext>
            </p:extLst>
          </p:nvPr>
        </p:nvGraphicFramePr>
        <p:xfrm>
          <a:off x="430584" y="2780556"/>
          <a:ext cx="8408615" cy="2560320"/>
        </p:xfrm>
        <a:graphic>
          <a:graphicData uri="http://schemas.openxmlformats.org/drawingml/2006/table">
            <a:tbl>
              <a:tblPr firstRow="1" bandRow="1">
                <a:tableStyleId>{5C22544A-7EE6-4342-B048-85BDC9FD1C3A}</a:tableStyleId>
              </a:tblPr>
              <a:tblGrid>
                <a:gridCol w="1459475"/>
                <a:gridCol w="2270295"/>
                <a:gridCol w="1459475"/>
                <a:gridCol w="3219370"/>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a:t>
                      </a:r>
                      <a:r>
                        <a:rPr lang="en-CA" baseline="0" dirty="0" smtClean="0"/>
                        <a:t>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Flame over circle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cause fire or explosion; strong oxidizer</a:t>
                      </a:r>
                      <a:endParaRPr lang="en-CA" dirty="0"/>
                    </a:p>
                  </a:txBody>
                  <a:tcPr>
                    <a:solidFill>
                      <a:srgbClr val="4B2959">
                        <a:alpha val="25000"/>
                      </a:srgbClr>
                    </a:solidFill>
                  </a:tcPr>
                </a:tc>
              </a:tr>
              <a:tr h="370840">
                <a:tc>
                  <a:txBody>
                    <a:bodyPr/>
                    <a:lstStyle/>
                    <a:p>
                      <a:r>
                        <a:rPr lang="en-CA" dirty="0" smtClean="0"/>
                        <a:t>2</a:t>
                      </a:r>
                      <a:endParaRPr lang="en-CA"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Flame over circle</a:t>
                      </a:r>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intensify</a:t>
                      </a:r>
                      <a:r>
                        <a:rPr lang="en-CA" baseline="0" dirty="0" smtClean="0"/>
                        <a:t> fire; oxidizer</a:t>
                      </a:r>
                      <a:endParaRPr lang="en-CA" dirty="0"/>
                    </a:p>
                  </a:txBody>
                  <a:tcPr>
                    <a:solidFill>
                      <a:srgbClr val="4B2959">
                        <a:alpha val="25000"/>
                      </a:srgbClr>
                    </a:solidFill>
                  </a:tcPr>
                </a:tc>
              </a:tr>
              <a:tr h="370840">
                <a:tc>
                  <a:txBody>
                    <a:bodyPr/>
                    <a:lstStyle/>
                    <a:p>
                      <a:r>
                        <a:rPr lang="en-CA" dirty="0" smtClean="0"/>
                        <a:t>3</a:t>
                      </a:r>
                      <a:endParaRPr lang="en-CA"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Flame over circle</a:t>
                      </a:r>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May intensify</a:t>
                      </a:r>
                      <a:r>
                        <a:rPr lang="en-CA" baseline="0" dirty="0" smtClean="0"/>
                        <a:t> fire; oxidizer</a:t>
                      </a:r>
                      <a:endParaRPr lang="en-CA" dirty="0"/>
                    </a:p>
                  </a:txBody>
                  <a:tcPr>
                    <a:solidFill>
                      <a:srgbClr val="4B2959">
                        <a:alpha val="25000"/>
                      </a:srgbClr>
                    </a:solidFill>
                  </a:tcP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91375" y="957114"/>
            <a:ext cx="1440160" cy="1440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1755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7544" y="704850"/>
            <a:ext cx="7467600" cy="698798"/>
          </a:xfrm>
        </p:spPr>
        <p:txBody>
          <a:bodyPr>
            <a:normAutofit fontScale="90000"/>
          </a:bodyPr>
          <a:lstStyle/>
          <a:p>
            <a:pPr algn="l"/>
            <a:r>
              <a:rPr lang="en-CA" dirty="0" smtClean="0"/>
              <a:t>Oxidizing Liquids</a:t>
            </a:r>
            <a:endParaRPr lang="en-CA" dirty="0"/>
          </a:p>
        </p:txBody>
      </p:sp>
      <p:sp>
        <p:nvSpPr>
          <p:cNvPr id="2" name="Content Placeholder 1"/>
          <p:cNvSpPr>
            <a:spLocks noGrp="1"/>
          </p:cNvSpPr>
          <p:nvPr>
            <p:ph sz="quarter" idx="1"/>
          </p:nvPr>
        </p:nvSpPr>
        <p:spPr>
          <a:xfrm>
            <a:off x="265814" y="1412776"/>
            <a:ext cx="8554336" cy="4473674"/>
          </a:xfrm>
        </p:spPr>
        <p:txBody>
          <a:bodyPr>
            <a:noAutofit/>
          </a:bodyPr>
          <a:lstStyle/>
          <a:p>
            <a:pPr marL="0" indent="0">
              <a:buNone/>
            </a:pPr>
            <a:r>
              <a:rPr lang="en-CA" sz="2000" b="1" dirty="0" smtClean="0"/>
              <a:t>Key Precautions </a:t>
            </a:r>
            <a:endParaRPr lang="en-CA" sz="2000" dirty="0" smtClean="0"/>
          </a:p>
          <a:p>
            <a:pPr lvl="0">
              <a:buFont typeface="Arial" pitchFamily="34" charset="0"/>
              <a:buChar char="•"/>
            </a:pPr>
            <a:r>
              <a:rPr lang="en-CA" sz="1800" dirty="0" smtClean="0"/>
              <a:t>Use </a:t>
            </a:r>
            <a:r>
              <a:rPr lang="en-CA" sz="1800" dirty="0"/>
              <a:t>only in well-ventilated areas. </a:t>
            </a:r>
            <a:r>
              <a:rPr lang="en-CA" sz="1800" dirty="0" smtClean="0"/>
              <a:t>Use </a:t>
            </a:r>
            <a:r>
              <a:rPr lang="en-CA" sz="1800" dirty="0"/>
              <a:t>the smallest amount necessary for the </a:t>
            </a:r>
            <a:r>
              <a:rPr lang="en-CA" sz="1800" dirty="0" smtClean="0"/>
              <a:t/>
            </a:r>
            <a:br>
              <a:rPr lang="en-CA" sz="1800" dirty="0" smtClean="0"/>
            </a:br>
            <a:r>
              <a:rPr lang="en-CA" sz="1800" dirty="0" smtClean="0"/>
              <a:t>job</a:t>
            </a:r>
            <a:r>
              <a:rPr lang="en-CA" sz="1800" dirty="0"/>
              <a:t>.  </a:t>
            </a:r>
            <a:r>
              <a:rPr lang="en-CA" sz="1800" dirty="0" smtClean="0"/>
              <a:t>Keep amount in </a:t>
            </a:r>
            <a:r>
              <a:rPr lang="en-CA" sz="1800" dirty="0"/>
              <a:t>storage as small as possible</a:t>
            </a:r>
            <a:r>
              <a:rPr lang="en-CA" sz="1800" dirty="0" smtClean="0"/>
              <a:t>. Prevent </a:t>
            </a:r>
            <a:r>
              <a:rPr lang="en-CA" sz="1800" dirty="0"/>
              <a:t>release into the </a:t>
            </a:r>
            <a:r>
              <a:rPr lang="en-CA" sz="1800" dirty="0" smtClean="0"/>
              <a:t/>
            </a:r>
            <a:br>
              <a:rPr lang="en-CA" sz="1800" dirty="0" smtClean="0"/>
            </a:br>
            <a:r>
              <a:rPr lang="en-CA" sz="1800" dirty="0" smtClean="0"/>
              <a:t>workplace.  Keep </a:t>
            </a:r>
            <a:r>
              <a:rPr lang="en-CA" sz="1800" dirty="0"/>
              <a:t>containers closed when not in use. </a:t>
            </a:r>
            <a:endParaRPr lang="en-CA" sz="1800" dirty="0" smtClean="0"/>
          </a:p>
          <a:p>
            <a:pPr lvl="0">
              <a:buFont typeface="Arial" pitchFamily="34" charset="0"/>
              <a:buChar char="•"/>
            </a:pPr>
            <a:r>
              <a:rPr lang="en-CA" sz="1800" dirty="0" smtClean="0"/>
              <a:t>Keep away from incompatible materials.</a:t>
            </a:r>
            <a:endParaRPr lang="en-CA" sz="1800" dirty="0"/>
          </a:p>
          <a:p>
            <a:pPr lvl="0">
              <a:buFont typeface="Arial" pitchFamily="34" charset="0"/>
              <a:buChar char="•"/>
            </a:pPr>
            <a:r>
              <a:rPr lang="en-CA" sz="1800" dirty="0"/>
              <a:t>Keep away from heat and eliminate ignition sources such as sparks or open flames. </a:t>
            </a:r>
            <a:r>
              <a:rPr lang="en-CA" sz="1800" dirty="0" smtClean="0"/>
              <a:t> Keep combustible materials away from area where the product is used (e.g., oily rags, cardboard boxes).  No smoking.  </a:t>
            </a:r>
            <a:endParaRPr lang="en-CA" sz="1800" dirty="0"/>
          </a:p>
          <a:p>
            <a:pPr>
              <a:buFont typeface="Arial" pitchFamily="34" charset="0"/>
              <a:buChar char="•"/>
            </a:pPr>
            <a:r>
              <a:rPr lang="en-CA" sz="1800" dirty="0"/>
              <a:t>Keep work surfaces clean. </a:t>
            </a:r>
            <a:r>
              <a:rPr lang="en-CA" sz="1800" dirty="0" smtClean="0"/>
              <a:t>Promptly </a:t>
            </a:r>
            <a:r>
              <a:rPr lang="en-CA" sz="1800" dirty="0"/>
              <a:t>and properly clean up spilled </a:t>
            </a:r>
            <a:r>
              <a:rPr lang="en-CA" sz="1800" dirty="0" smtClean="0"/>
              <a:t>product. Never </a:t>
            </a:r>
            <a:r>
              <a:rPr lang="en-CA" sz="1800" dirty="0"/>
              <a:t>return unused </a:t>
            </a:r>
            <a:r>
              <a:rPr lang="en-CA" sz="1800" dirty="0" smtClean="0"/>
              <a:t>product </a:t>
            </a:r>
            <a:r>
              <a:rPr lang="en-CA" sz="1800" dirty="0"/>
              <a:t>to the original container.  </a:t>
            </a:r>
          </a:p>
          <a:p>
            <a:pPr lvl="0">
              <a:buFont typeface="Arial" pitchFamily="34" charset="0"/>
              <a:buChar char="•"/>
            </a:pPr>
            <a:r>
              <a:rPr lang="en-CA" sz="1800" dirty="0" smtClean="0"/>
              <a:t>Inspect </a:t>
            </a:r>
            <a:r>
              <a:rPr lang="en-CA" sz="1800" dirty="0"/>
              <a:t>containers and storage area regularly for signs of leakage or </a:t>
            </a:r>
            <a:r>
              <a:rPr lang="en-CA" sz="1800" dirty="0" smtClean="0"/>
              <a:t>damage. Contain </a:t>
            </a:r>
            <a:r>
              <a:rPr lang="en-CA" sz="1800" dirty="0"/>
              <a:t>spills or leaks by storing in trays made from compatible materials.</a:t>
            </a:r>
          </a:p>
          <a:p>
            <a:pPr lvl="0">
              <a:buFont typeface="Arial" pitchFamily="34" charset="0"/>
              <a:buChar char="•"/>
            </a:pPr>
            <a:r>
              <a:rPr lang="en-CA" sz="1800" dirty="0" smtClean="0"/>
              <a:t>Have </a:t>
            </a:r>
            <a:r>
              <a:rPr lang="en-CA" sz="1800" dirty="0"/>
              <a:t>spill control procedures and equipment ready.  Avoid using combustible materials (such as paper towels) to wipe or clean up spills.</a:t>
            </a:r>
            <a:r>
              <a:rPr lang="en-CA" sz="1050" dirty="0"/>
              <a:t>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29264" y="928539"/>
            <a:ext cx="1272401" cy="12724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96347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7994" y="723899"/>
            <a:ext cx="7467600" cy="803573"/>
          </a:xfrm>
        </p:spPr>
        <p:txBody>
          <a:bodyPr>
            <a:normAutofit/>
          </a:bodyPr>
          <a:lstStyle/>
          <a:p>
            <a:pPr algn="l"/>
            <a:r>
              <a:rPr lang="en-CA" dirty="0" smtClean="0"/>
              <a:t>Oxidizing Solids</a:t>
            </a:r>
            <a:endParaRPr lang="en-CA" dirty="0"/>
          </a:p>
        </p:txBody>
      </p:sp>
      <p:sp>
        <p:nvSpPr>
          <p:cNvPr id="2" name="Content Placeholder 1"/>
          <p:cNvSpPr>
            <a:spLocks noGrp="1"/>
          </p:cNvSpPr>
          <p:nvPr>
            <p:ph sz="quarter" idx="1"/>
          </p:nvPr>
        </p:nvSpPr>
        <p:spPr>
          <a:xfrm>
            <a:off x="353245" y="1527076"/>
            <a:ext cx="6504756" cy="4501584"/>
          </a:xfrm>
        </p:spPr>
        <p:txBody>
          <a:bodyPr>
            <a:noAutofit/>
          </a:bodyPr>
          <a:lstStyle/>
          <a:p>
            <a:r>
              <a:rPr lang="en-US" dirty="0" smtClean="0"/>
              <a:t>Oxidizing solids are a </a:t>
            </a:r>
            <a:r>
              <a:rPr lang="en-US" dirty="0"/>
              <a:t>significant fire </a:t>
            </a:r>
            <a:r>
              <a:rPr lang="en-US" dirty="0" smtClean="0"/>
              <a:t>hazard. </a:t>
            </a:r>
            <a:r>
              <a:rPr lang="en-CA" dirty="0" smtClean="0"/>
              <a:t>Oxidizers </a:t>
            </a:r>
            <a:r>
              <a:rPr lang="en-CA" dirty="0"/>
              <a:t>do not usually burn by themselves </a:t>
            </a:r>
            <a:r>
              <a:rPr lang="en-CA" dirty="0" smtClean="0"/>
              <a:t/>
            </a:r>
            <a:br>
              <a:rPr lang="en-CA" dirty="0" smtClean="0"/>
            </a:br>
            <a:r>
              <a:rPr lang="en-CA" dirty="0" smtClean="0"/>
              <a:t>but they </a:t>
            </a:r>
            <a:r>
              <a:rPr lang="en-CA" dirty="0"/>
              <a:t>will:</a:t>
            </a:r>
          </a:p>
          <a:p>
            <a:pPr lvl="1"/>
            <a:r>
              <a:rPr lang="en-CA" sz="1800" dirty="0"/>
              <a:t>Increase the intensity and speed of a fire by providing </a:t>
            </a:r>
            <a:r>
              <a:rPr lang="en-CA" sz="1800" dirty="0" smtClean="0"/>
              <a:t/>
            </a:r>
            <a:br>
              <a:rPr lang="en-CA" sz="1800" dirty="0" smtClean="0"/>
            </a:br>
            <a:r>
              <a:rPr lang="en-CA" sz="1800" dirty="0" smtClean="0"/>
              <a:t>more oxygen  </a:t>
            </a:r>
            <a:endParaRPr lang="en-CA" sz="1800" dirty="0"/>
          </a:p>
          <a:p>
            <a:pPr lvl="1"/>
            <a:r>
              <a:rPr lang="en-CA" sz="1800" dirty="0"/>
              <a:t>Cause materials that normally do not burn to suddenly catch on fire, sometimes </a:t>
            </a:r>
            <a:r>
              <a:rPr lang="en-CA" sz="1800" dirty="0" smtClean="0"/>
              <a:t>without </a:t>
            </a:r>
            <a:r>
              <a:rPr lang="en-CA" sz="1800" dirty="0"/>
              <a:t>an ignition </a:t>
            </a:r>
            <a:r>
              <a:rPr lang="en-CA" sz="1800" dirty="0" smtClean="0"/>
              <a:t>source</a:t>
            </a:r>
            <a:endParaRPr lang="en-CA" sz="1800" dirty="0"/>
          </a:p>
          <a:p>
            <a:endParaRPr lang="en-US" dirty="0" smtClean="0"/>
          </a:p>
          <a:p>
            <a:r>
              <a:rPr lang="en-US" dirty="0" smtClean="0"/>
              <a:t>Fires </a:t>
            </a:r>
            <a:r>
              <a:rPr lang="en-US" dirty="0"/>
              <a:t>fuelled by oxidizing </a:t>
            </a:r>
            <a:r>
              <a:rPr lang="en-US" dirty="0" smtClean="0"/>
              <a:t>solids are </a:t>
            </a:r>
            <a:r>
              <a:rPr lang="en-US" dirty="0"/>
              <a:t>tough to extinguish and can spread quickly.  </a:t>
            </a:r>
            <a:endParaRPr lang="en-US" dirty="0" smtClean="0"/>
          </a:p>
          <a:p>
            <a:pPr marL="342900" lvl="1" indent="-342900">
              <a:buClr>
                <a:srgbClr val="FFCC00"/>
              </a:buClr>
              <a:buNone/>
            </a:pPr>
            <a:endParaRPr lang="en-CA" sz="2400" dirty="0" smtClean="0"/>
          </a:p>
          <a:p>
            <a:endParaRPr lang="en-CA" dirty="0"/>
          </a:p>
          <a:p>
            <a:pPr marL="0" indent="0">
              <a:buNone/>
            </a:pPr>
            <a:endParaRPr lang="en-CA" sz="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4267" y="1623200"/>
            <a:ext cx="1918980" cy="19189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72199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4194" y="857250"/>
            <a:ext cx="7467600" cy="736898"/>
          </a:xfrm>
        </p:spPr>
        <p:txBody>
          <a:bodyPr>
            <a:normAutofit/>
          </a:bodyPr>
          <a:lstStyle/>
          <a:p>
            <a:pPr algn="l"/>
            <a:r>
              <a:rPr lang="en-CA" dirty="0" smtClean="0"/>
              <a:t>Oxidizing Solids</a:t>
            </a:r>
            <a:endParaRPr lang="en-CA" dirty="0"/>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86749" y="899964"/>
            <a:ext cx="1438275" cy="1438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9" name="Content Placeholder 2"/>
          <p:cNvGraphicFramePr>
            <a:graphicFrameLocks/>
          </p:cNvGraphicFramePr>
          <p:nvPr>
            <p:extLst>
              <p:ext uri="{D42A27DB-BD31-4B8C-83A1-F6EECF244321}">
                <p14:modId xmlns:p14="http://schemas.microsoft.com/office/powerpoint/2010/main" val="2786602072"/>
              </p:ext>
            </p:extLst>
          </p:nvPr>
        </p:nvGraphicFramePr>
        <p:xfrm>
          <a:off x="449635" y="2675781"/>
          <a:ext cx="8265739" cy="2560320"/>
        </p:xfrm>
        <a:graphic>
          <a:graphicData uri="http://schemas.openxmlformats.org/drawingml/2006/table">
            <a:tbl>
              <a:tblPr firstRow="1" bandRow="1">
                <a:tableStyleId>{5C22544A-7EE6-4342-B048-85BDC9FD1C3A}</a:tableStyleId>
              </a:tblPr>
              <a:tblGrid>
                <a:gridCol w="1434676"/>
                <a:gridCol w="2231719"/>
                <a:gridCol w="1434676"/>
                <a:gridCol w="3164668"/>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a:t>
                      </a:r>
                      <a:r>
                        <a:rPr lang="en-CA" baseline="0" dirty="0" smtClean="0"/>
                        <a:t>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Flame over circle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cause fire or explosion; strong oxidizer</a:t>
                      </a:r>
                      <a:endParaRPr lang="en-CA" dirty="0"/>
                    </a:p>
                  </a:txBody>
                  <a:tcPr>
                    <a:solidFill>
                      <a:srgbClr val="4B2959">
                        <a:alpha val="25000"/>
                      </a:srgbClr>
                    </a:solidFill>
                  </a:tcPr>
                </a:tc>
              </a:tr>
              <a:tr h="370840">
                <a:tc>
                  <a:txBody>
                    <a:bodyPr/>
                    <a:lstStyle/>
                    <a:p>
                      <a:r>
                        <a:rPr lang="en-CA" dirty="0" smtClean="0"/>
                        <a:t>2</a:t>
                      </a:r>
                      <a:endParaRPr lang="en-CA"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Flame over circle</a:t>
                      </a:r>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intensify</a:t>
                      </a:r>
                      <a:r>
                        <a:rPr lang="en-CA" baseline="0" dirty="0" smtClean="0"/>
                        <a:t> fire; oxidizer</a:t>
                      </a:r>
                      <a:endParaRPr lang="en-CA" dirty="0"/>
                    </a:p>
                  </a:txBody>
                  <a:tcPr>
                    <a:solidFill>
                      <a:srgbClr val="4B2959">
                        <a:alpha val="25000"/>
                      </a:srgbClr>
                    </a:solidFill>
                  </a:tcPr>
                </a:tc>
              </a:tr>
              <a:tr h="370840">
                <a:tc>
                  <a:txBody>
                    <a:bodyPr/>
                    <a:lstStyle/>
                    <a:p>
                      <a:r>
                        <a:rPr lang="en-CA" dirty="0" smtClean="0"/>
                        <a:t>3</a:t>
                      </a:r>
                      <a:endParaRPr lang="en-CA"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Flame over circle</a:t>
                      </a:r>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May intensify</a:t>
                      </a:r>
                      <a:r>
                        <a:rPr lang="en-CA" baseline="0" dirty="0" smtClean="0"/>
                        <a:t> fire; oxidizer</a:t>
                      </a:r>
                      <a:endParaRPr lang="en-CA" dirty="0"/>
                    </a:p>
                  </a:txBody>
                  <a:tcPr>
                    <a:solidFill>
                      <a:srgbClr val="4B2959">
                        <a:alpha val="25000"/>
                      </a:srgbClr>
                    </a:solidFill>
                  </a:tcPr>
                </a:tc>
              </a:tr>
            </a:tbl>
          </a:graphicData>
        </a:graphic>
      </p:graphicFrame>
    </p:spTree>
    <p:extLst>
      <p:ext uri="{BB962C8B-B14F-4D97-AF65-F5344CB8AC3E}">
        <p14:creationId xmlns:p14="http://schemas.microsoft.com/office/powerpoint/2010/main" val="2824229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Why change?</a:t>
            </a:r>
            <a:endParaRPr lang="en-CA" dirty="0"/>
          </a:p>
        </p:txBody>
      </p:sp>
      <p:sp>
        <p:nvSpPr>
          <p:cNvPr id="7" name="Content Placeholder 6"/>
          <p:cNvSpPr>
            <a:spLocks noGrp="1"/>
          </p:cNvSpPr>
          <p:nvPr>
            <p:ph sz="quarter" idx="1"/>
          </p:nvPr>
        </p:nvSpPr>
        <p:spPr/>
        <p:txBody>
          <a:bodyPr>
            <a:normAutofit/>
          </a:bodyPr>
          <a:lstStyle/>
          <a:p>
            <a:r>
              <a:rPr lang="en-CA" dirty="0" smtClean="0"/>
              <a:t>Before </a:t>
            </a:r>
            <a:r>
              <a:rPr lang="en-CA" dirty="0"/>
              <a:t>GHS, a </a:t>
            </a:r>
            <a:r>
              <a:rPr lang="en-CA" dirty="0" smtClean="0"/>
              <a:t>product </a:t>
            </a:r>
            <a:r>
              <a:rPr lang="en-CA" dirty="0"/>
              <a:t>that would be “toxic” under WHMIS in Canada, might </a:t>
            </a:r>
            <a:r>
              <a:rPr lang="en-CA" dirty="0" smtClean="0"/>
              <a:t>have been labelled:</a:t>
            </a:r>
          </a:p>
          <a:p>
            <a:pPr lvl="1"/>
            <a:r>
              <a:rPr lang="en-CA" sz="2400" dirty="0" smtClean="0"/>
              <a:t>“</a:t>
            </a:r>
            <a:r>
              <a:rPr lang="en-CA" sz="2400" dirty="0"/>
              <a:t>harmful” in Europe and </a:t>
            </a:r>
            <a:r>
              <a:rPr lang="en-CA" sz="2400" dirty="0" smtClean="0"/>
              <a:t>Australia</a:t>
            </a:r>
          </a:p>
          <a:p>
            <a:pPr lvl="1"/>
            <a:r>
              <a:rPr lang="en-CA" sz="2400" dirty="0" smtClean="0"/>
              <a:t>“moderately </a:t>
            </a:r>
            <a:r>
              <a:rPr lang="en-CA" sz="2400" dirty="0"/>
              <a:t>toxic” in </a:t>
            </a:r>
            <a:r>
              <a:rPr lang="en-CA" sz="2400" dirty="0" smtClean="0"/>
              <a:t>China</a:t>
            </a:r>
          </a:p>
          <a:p>
            <a:pPr lvl="1"/>
            <a:r>
              <a:rPr lang="en-CA" sz="2400" dirty="0" smtClean="0"/>
              <a:t>“</a:t>
            </a:r>
            <a:r>
              <a:rPr lang="en-CA" sz="2400" dirty="0"/>
              <a:t>hazardous” in New Zealand </a:t>
            </a:r>
            <a:endParaRPr lang="en-CA" sz="2400" dirty="0" smtClean="0"/>
          </a:p>
          <a:p>
            <a:pPr lvl="1"/>
            <a:r>
              <a:rPr lang="en-CA" sz="2400" dirty="0" smtClean="0"/>
              <a:t>“</a:t>
            </a:r>
            <a:r>
              <a:rPr lang="en-CA" sz="2400" dirty="0"/>
              <a:t>non-toxic” in </a:t>
            </a:r>
            <a:r>
              <a:rPr lang="en-CA" sz="2400" dirty="0" smtClean="0"/>
              <a:t>India</a:t>
            </a:r>
          </a:p>
          <a:p>
            <a:endParaRPr lang="en-CA" dirty="0"/>
          </a:p>
          <a:p>
            <a:r>
              <a:rPr lang="en-CA" dirty="0" smtClean="0"/>
              <a:t>The </a:t>
            </a:r>
            <a:r>
              <a:rPr lang="en-CA" dirty="0"/>
              <a:t>biggest advantage of </a:t>
            </a:r>
            <a:r>
              <a:rPr lang="en-CA" dirty="0" smtClean="0"/>
              <a:t>using GHS worldwide is </a:t>
            </a:r>
            <a:r>
              <a:rPr lang="en-CA" b="1" dirty="0" smtClean="0"/>
              <a:t>consistency.</a:t>
            </a:r>
            <a:r>
              <a:rPr lang="en-CA" u="sng" dirty="0" smtClean="0"/>
              <a:t> </a:t>
            </a:r>
            <a:endParaRPr lang="en-CA" dirty="0" smtClean="0"/>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47446" y="2859246"/>
            <a:ext cx="2252053" cy="2053910"/>
          </a:xfrm>
          <a:prstGeom prst="rect">
            <a:avLst/>
          </a:prstGeom>
          <a:noFill/>
        </p:spPr>
      </p:pic>
    </p:spTree>
    <p:extLst>
      <p:ext uri="{BB962C8B-B14F-4D97-AF65-F5344CB8AC3E}">
        <p14:creationId xmlns:p14="http://schemas.microsoft.com/office/powerpoint/2010/main" val="33424311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94" y="723899"/>
            <a:ext cx="7467600" cy="784523"/>
          </a:xfrm>
        </p:spPr>
        <p:txBody>
          <a:bodyPr>
            <a:normAutofit/>
          </a:bodyPr>
          <a:lstStyle/>
          <a:p>
            <a:pPr algn="l"/>
            <a:r>
              <a:rPr lang="en-CA" dirty="0" smtClean="0"/>
              <a:t>Oxidizing Solids</a:t>
            </a:r>
            <a:endParaRPr lang="en-CA" dirty="0"/>
          </a:p>
        </p:txBody>
      </p:sp>
      <p:sp>
        <p:nvSpPr>
          <p:cNvPr id="2" name="Content Placeholder 1"/>
          <p:cNvSpPr>
            <a:spLocks noGrp="1"/>
          </p:cNvSpPr>
          <p:nvPr>
            <p:ph sz="quarter" idx="1"/>
          </p:nvPr>
        </p:nvSpPr>
        <p:spPr>
          <a:xfrm>
            <a:off x="344859" y="1412776"/>
            <a:ext cx="8370516" cy="4873752"/>
          </a:xfrm>
        </p:spPr>
        <p:txBody>
          <a:bodyPr>
            <a:noAutofit/>
          </a:bodyPr>
          <a:lstStyle/>
          <a:p>
            <a:pPr marL="0" lvl="0" indent="0">
              <a:buClr>
                <a:srgbClr val="4F81BD"/>
              </a:buClr>
              <a:buNone/>
            </a:pPr>
            <a:r>
              <a:rPr lang="en-CA" sz="2000" b="1" dirty="0">
                <a:solidFill>
                  <a:prstClr val="black"/>
                </a:solidFill>
              </a:rPr>
              <a:t>Key Precautions </a:t>
            </a:r>
            <a:endParaRPr lang="en-CA" sz="2000" dirty="0">
              <a:solidFill>
                <a:prstClr val="black"/>
              </a:solidFill>
            </a:endParaRPr>
          </a:p>
          <a:p>
            <a:pPr lvl="0">
              <a:buClr>
                <a:srgbClr val="4F81BD"/>
              </a:buClr>
              <a:buFont typeface="Arial" pitchFamily="34" charset="0"/>
              <a:buChar char="•"/>
            </a:pPr>
            <a:r>
              <a:rPr lang="en-CA" sz="1800" dirty="0">
                <a:solidFill>
                  <a:prstClr val="black"/>
                </a:solidFill>
              </a:rPr>
              <a:t>Use only in well-ventilated areas. </a:t>
            </a:r>
            <a:r>
              <a:rPr lang="en-CA" sz="1800" dirty="0" smtClean="0">
                <a:solidFill>
                  <a:prstClr val="black"/>
                </a:solidFill>
              </a:rPr>
              <a:t>Use </a:t>
            </a:r>
            <a:r>
              <a:rPr lang="en-CA" sz="1800" dirty="0">
                <a:solidFill>
                  <a:prstClr val="black"/>
                </a:solidFill>
              </a:rPr>
              <a:t>the smallest amount necessary </a:t>
            </a:r>
            <a:r>
              <a:rPr lang="en-CA" sz="1800" dirty="0" smtClean="0">
                <a:solidFill>
                  <a:prstClr val="black"/>
                </a:solidFill>
              </a:rPr>
              <a:t/>
            </a:r>
            <a:br>
              <a:rPr lang="en-CA" sz="1800" dirty="0" smtClean="0">
                <a:solidFill>
                  <a:prstClr val="black"/>
                </a:solidFill>
              </a:rPr>
            </a:br>
            <a:r>
              <a:rPr lang="en-CA" sz="1800" dirty="0" smtClean="0">
                <a:solidFill>
                  <a:prstClr val="black"/>
                </a:solidFill>
              </a:rPr>
              <a:t>for </a:t>
            </a:r>
            <a:r>
              <a:rPr lang="en-CA" sz="1800" dirty="0">
                <a:solidFill>
                  <a:prstClr val="black"/>
                </a:solidFill>
              </a:rPr>
              <a:t>the job.  </a:t>
            </a:r>
            <a:r>
              <a:rPr lang="en-CA" sz="1800" dirty="0" smtClean="0">
                <a:solidFill>
                  <a:prstClr val="black"/>
                </a:solidFill>
              </a:rPr>
              <a:t>Keep </a:t>
            </a:r>
            <a:r>
              <a:rPr lang="en-CA" sz="1800" dirty="0">
                <a:solidFill>
                  <a:prstClr val="black"/>
                </a:solidFill>
              </a:rPr>
              <a:t>amount in storage as small as possible.  Prevent </a:t>
            </a:r>
            <a:r>
              <a:rPr lang="en-CA" sz="1800" dirty="0" smtClean="0">
                <a:solidFill>
                  <a:prstClr val="black"/>
                </a:solidFill>
              </a:rPr>
              <a:t>release. </a:t>
            </a:r>
            <a:br>
              <a:rPr lang="en-CA" sz="1800" dirty="0" smtClean="0">
                <a:solidFill>
                  <a:prstClr val="black"/>
                </a:solidFill>
              </a:rPr>
            </a:br>
            <a:r>
              <a:rPr lang="en-CA" sz="1800" dirty="0" smtClean="0">
                <a:solidFill>
                  <a:prstClr val="black"/>
                </a:solidFill>
              </a:rPr>
              <a:t>Keep </a:t>
            </a:r>
            <a:r>
              <a:rPr lang="en-CA" sz="1800" dirty="0">
                <a:solidFill>
                  <a:prstClr val="black"/>
                </a:solidFill>
              </a:rPr>
              <a:t>containers closed when not in use. </a:t>
            </a:r>
            <a:endParaRPr lang="en-CA" sz="1800" dirty="0" smtClean="0">
              <a:solidFill>
                <a:prstClr val="black"/>
              </a:solidFill>
            </a:endParaRPr>
          </a:p>
          <a:p>
            <a:pPr lvl="0">
              <a:buClr>
                <a:srgbClr val="4F81BD"/>
              </a:buClr>
              <a:buFont typeface="Arial" pitchFamily="34" charset="0"/>
              <a:buChar char="•"/>
            </a:pPr>
            <a:r>
              <a:rPr lang="en-CA" sz="1800" dirty="0" smtClean="0">
                <a:solidFill>
                  <a:prstClr val="black"/>
                </a:solidFill>
              </a:rPr>
              <a:t>Keep away from incompatible materials.</a:t>
            </a:r>
            <a:endParaRPr lang="en-CA" sz="1800" dirty="0">
              <a:solidFill>
                <a:prstClr val="black"/>
              </a:solidFill>
            </a:endParaRPr>
          </a:p>
          <a:p>
            <a:pPr lvl="0">
              <a:buClr>
                <a:srgbClr val="4F81BD"/>
              </a:buClr>
              <a:buFont typeface="Arial" pitchFamily="34" charset="0"/>
              <a:buChar char="•"/>
            </a:pPr>
            <a:r>
              <a:rPr lang="en-CA" sz="1800" dirty="0">
                <a:solidFill>
                  <a:prstClr val="black"/>
                </a:solidFill>
              </a:rPr>
              <a:t>Keep away from heat and eliminate ignition sources such as sparks or open flames. </a:t>
            </a:r>
            <a:r>
              <a:rPr lang="en-CA" sz="1800" dirty="0" smtClean="0">
                <a:solidFill>
                  <a:prstClr val="black"/>
                </a:solidFill>
              </a:rPr>
              <a:t>No </a:t>
            </a:r>
            <a:r>
              <a:rPr lang="en-CA" sz="1800" dirty="0">
                <a:solidFill>
                  <a:prstClr val="black"/>
                </a:solidFill>
              </a:rPr>
              <a:t>smoking.  </a:t>
            </a:r>
          </a:p>
          <a:p>
            <a:pPr lvl="0">
              <a:buClr>
                <a:srgbClr val="4F81BD"/>
              </a:buClr>
              <a:buFont typeface="Arial" pitchFamily="34" charset="0"/>
              <a:buChar char="•"/>
            </a:pPr>
            <a:r>
              <a:rPr lang="en-CA" sz="1800" dirty="0">
                <a:solidFill>
                  <a:prstClr val="black"/>
                </a:solidFill>
              </a:rPr>
              <a:t>Keep work surfaces clean. Promptly and properly clean up spilled </a:t>
            </a:r>
            <a:r>
              <a:rPr lang="en-CA" sz="1800" dirty="0" smtClean="0">
                <a:solidFill>
                  <a:prstClr val="black"/>
                </a:solidFill>
              </a:rPr>
              <a:t>product. </a:t>
            </a:r>
            <a:r>
              <a:rPr lang="en-CA" sz="1800" dirty="0">
                <a:solidFill>
                  <a:prstClr val="black"/>
                </a:solidFill>
              </a:rPr>
              <a:t>Never return unused </a:t>
            </a:r>
            <a:r>
              <a:rPr lang="en-CA" sz="1800" dirty="0" smtClean="0">
                <a:solidFill>
                  <a:prstClr val="black"/>
                </a:solidFill>
              </a:rPr>
              <a:t>product </a:t>
            </a:r>
            <a:r>
              <a:rPr lang="en-CA" sz="1800" dirty="0">
                <a:solidFill>
                  <a:prstClr val="black"/>
                </a:solidFill>
              </a:rPr>
              <a:t>to the original container.  </a:t>
            </a:r>
          </a:p>
          <a:p>
            <a:pPr lvl="0">
              <a:buClr>
                <a:srgbClr val="4F81BD"/>
              </a:buClr>
              <a:buFont typeface="Arial" pitchFamily="34" charset="0"/>
              <a:buChar char="•"/>
            </a:pPr>
            <a:r>
              <a:rPr lang="en-CA" sz="1800" dirty="0">
                <a:solidFill>
                  <a:prstClr val="black"/>
                </a:solidFill>
              </a:rPr>
              <a:t>Inspect containers and storage area regularly for signs of leakage or damage</a:t>
            </a:r>
            <a:r>
              <a:rPr lang="en-CA" sz="1800" dirty="0" smtClean="0">
                <a:solidFill>
                  <a:prstClr val="black"/>
                </a:solidFill>
              </a:rPr>
              <a:t>. </a:t>
            </a:r>
            <a:r>
              <a:rPr lang="en-CA" sz="1800" dirty="0">
                <a:solidFill>
                  <a:prstClr val="black"/>
                </a:solidFill>
              </a:rPr>
              <a:t>Contain spills or leaks by storing in trays made from compatible materials.</a:t>
            </a:r>
          </a:p>
          <a:p>
            <a:pPr lvl="0">
              <a:buClr>
                <a:srgbClr val="4F81BD"/>
              </a:buClr>
              <a:buFont typeface="Arial" pitchFamily="34" charset="0"/>
              <a:buChar char="•"/>
            </a:pPr>
            <a:r>
              <a:rPr lang="en-CA" sz="1800" dirty="0">
                <a:solidFill>
                  <a:prstClr val="black"/>
                </a:solidFill>
              </a:rPr>
              <a:t>Keep in a cool and dry, in a well-ventilated area and away from direct sunlight and according to any other conditions that may be required.   </a:t>
            </a:r>
          </a:p>
          <a:p>
            <a:pPr lvl="0">
              <a:buClr>
                <a:srgbClr val="4F81BD"/>
              </a:buClr>
              <a:buFont typeface="Arial" pitchFamily="34" charset="0"/>
              <a:buChar char="•"/>
            </a:pPr>
            <a:r>
              <a:rPr lang="en-CA" sz="1800" dirty="0" smtClean="0">
                <a:solidFill>
                  <a:prstClr val="black"/>
                </a:solidFill>
              </a:rPr>
              <a:t>Have </a:t>
            </a:r>
            <a:r>
              <a:rPr lang="en-CA" sz="1800" dirty="0">
                <a:solidFill>
                  <a:prstClr val="black"/>
                </a:solidFill>
              </a:rPr>
              <a:t>spill control procedures and equipment ready.  Avoid using combustible materials (such as paper towels</a:t>
            </a:r>
            <a:r>
              <a:rPr lang="en-CA" sz="1800" dirty="0" smtClean="0">
                <a:solidFill>
                  <a:prstClr val="black"/>
                </a:solidFill>
              </a:rPr>
              <a:t>).</a:t>
            </a:r>
            <a:r>
              <a:rPr lang="en-CA" sz="1050" dirty="0" smtClean="0">
                <a:solidFill>
                  <a:prstClr val="black"/>
                </a:solidFill>
              </a:rPr>
              <a:t> </a:t>
            </a:r>
            <a:endParaRPr lang="en-CA" sz="1050" dirty="0">
              <a:solidFill>
                <a:prstClr val="black"/>
              </a:solidFill>
            </a:endParaRPr>
          </a:p>
          <a:p>
            <a:pPr marL="0" indent="0">
              <a:buNone/>
            </a:pPr>
            <a:endParaRPr lang="en-CA" sz="9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5131" y="970388"/>
            <a:ext cx="1321133" cy="1321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2738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Pyrophoric Liquids</a:t>
            </a:r>
            <a:endParaRPr lang="en-CA" dirty="0"/>
          </a:p>
        </p:txBody>
      </p:sp>
      <p:sp>
        <p:nvSpPr>
          <p:cNvPr id="2" name="Content Placeholder 1"/>
          <p:cNvSpPr>
            <a:spLocks noGrp="1"/>
          </p:cNvSpPr>
          <p:nvPr>
            <p:ph sz="quarter" idx="1"/>
          </p:nvPr>
        </p:nvSpPr>
        <p:spPr>
          <a:xfrm>
            <a:off x="305619" y="1638325"/>
            <a:ext cx="7467600" cy="3819500"/>
          </a:xfrm>
        </p:spPr>
        <p:txBody>
          <a:bodyPr>
            <a:normAutofit/>
          </a:bodyPr>
          <a:lstStyle/>
          <a:p>
            <a:r>
              <a:rPr lang="en-CA" dirty="0" smtClean="0"/>
              <a:t>Pyrophoric liquids will </a:t>
            </a:r>
            <a:r>
              <a:rPr lang="en-CA" dirty="0"/>
              <a:t>ignite spontaneously in </a:t>
            </a:r>
            <a:r>
              <a:rPr lang="en-CA" dirty="0" smtClean="0"/>
              <a:t>air.</a:t>
            </a:r>
          </a:p>
          <a:p>
            <a:pPr>
              <a:buFont typeface="Arial" pitchFamily="34" charset="0"/>
              <a:buChar char="•"/>
            </a:pPr>
            <a:r>
              <a:rPr lang="en-CA" dirty="0" smtClean="0"/>
              <a:t>Require </a:t>
            </a:r>
            <a:r>
              <a:rPr lang="en-CA" dirty="0"/>
              <a:t>very careful handling and </a:t>
            </a:r>
            <a:r>
              <a:rPr lang="en-CA" dirty="0" smtClean="0"/>
              <a:t>storage</a:t>
            </a:r>
          </a:p>
          <a:p>
            <a:pPr>
              <a:buFont typeface="Arial" pitchFamily="34" charset="0"/>
              <a:buChar char="•"/>
            </a:pPr>
            <a:r>
              <a:rPr lang="en-CA" dirty="0" smtClean="0"/>
              <a:t>Extremely </a:t>
            </a:r>
            <a:r>
              <a:rPr lang="en-CA" dirty="0"/>
              <a:t>reactive toward oxygen (air) and in most cases, water, and must </a:t>
            </a:r>
            <a:r>
              <a:rPr lang="en-CA" dirty="0" smtClean="0"/>
              <a:t>not </a:t>
            </a:r>
            <a:r>
              <a:rPr lang="en-CA" dirty="0"/>
              <a:t>be exposed to the </a:t>
            </a:r>
            <a:r>
              <a:rPr lang="en-CA" dirty="0" smtClean="0"/>
              <a:t>atmosphere</a:t>
            </a:r>
          </a:p>
          <a:p>
            <a:endParaRPr lang="en-CA" dirty="0" smtClean="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16899" y="1343447"/>
            <a:ext cx="1522586" cy="1522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71270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Pyrophoric Liquids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564169098"/>
              </p:ext>
            </p:extLst>
          </p:nvPr>
        </p:nvGraphicFramePr>
        <p:xfrm>
          <a:off x="283517" y="3416821"/>
          <a:ext cx="8317557" cy="1280160"/>
        </p:xfrm>
        <a:graphic>
          <a:graphicData uri="http://schemas.openxmlformats.org/drawingml/2006/table">
            <a:tbl>
              <a:tblPr firstRow="1" bandRow="1">
                <a:tableStyleId>{5C22544A-7EE6-4342-B048-85BDC9FD1C3A}</a:tableStyleId>
              </a:tblPr>
              <a:tblGrid>
                <a:gridCol w="1604078"/>
                <a:gridCol w="1764486"/>
                <a:gridCol w="1443670"/>
                <a:gridCol w="3505323"/>
              </a:tblGrid>
              <a:tr h="64008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Flame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Catches</a:t>
                      </a:r>
                      <a:r>
                        <a:rPr lang="en-CA" baseline="0" dirty="0" smtClean="0"/>
                        <a:t> fire spontaneously if exposed to air</a:t>
                      </a:r>
                      <a:endParaRPr lang="en-CA" dirty="0"/>
                    </a:p>
                  </a:txBody>
                  <a:tcPr>
                    <a:solidFill>
                      <a:srgbClr val="4B2959">
                        <a:alpha val="25000"/>
                      </a:srgbClr>
                    </a:solidFill>
                  </a:tcPr>
                </a:tc>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07324" y="1552997"/>
            <a:ext cx="1522586" cy="1522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09808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Pyrophoric Liquids</a:t>
            </a:r>
            <a:endParaRPr lang="en-CA" dirty="0"/>
          </a:p>
        </p:txBody>
      </p:sp>
      <p:sp>
        <p:nvSpPr>
          <p:cNvPr id="2" name="Content Placeholder 1"/>
          <p:cNvSpPr>
            <a:spLocks noGrp="1"/>
          </p:cNvSpPr>
          <p:nvPr>
            <p:ph sz="quarter" idx="1"/>
          </p:nvPr>
        </p:nvSpPr>
        <p:spPr>
          <a:xfrm>
            <a:off x="286569" y="1609750"/>
            <a:ext cx="8162106" cy="4410050"/>
          </a:xfrm>
        </p:spPr>
        <p:txBody>
          <a:bodyPr>
            <a:normAutofit fontScale="85000" lnSpcReduction="10000"/>
          </a:bodyPr>
          <a:lstStyle/>
          <a:p>
            <a:pPr marL="0" lvl="0" indent="0">
              <a:buNone/>
            </a:pPr>
            <a:r>
              <a:rPr lang="en-CA" sz="2600" b="1" dirty="0" smtClean="0"/>
              <a:t>Key Precautions</a:t>
            </a:r>
          </a:p>
          <a:p>
            <a:pPr lvl="0">
              <a:buFont typeface="Arial" pitchFamily="34" charset="0"/>
              <a:buChar char="•"/>
            </a:pPr>
            <a:r>
              <a:rPr lang="en-CA" dirty="0" smtClean="0"/>
              <a:t>Use </a:t>
            </a:r>
            <a:r>
              <a:rPr lang="en-CA" dirty="0"/>
              <a:t>the smallest amount necessary for the job.  </a:t>
            </a:r>
          </a:p>
          <a:p>
            <a:pPr lvl="0">
              <a:buFont typeface="Arial" pitchFamily="34" charset="0"/>
              <a:buChar char="•"/>
            </a:pPr>
            <a:r>
              <a:rPr lang="en-CA" dirty="0"/>
              <a:t>Avoid exposure to air.  Pyrophoric liquids can be handled safely </a:t>
            </a:r>
            <a:r>
              <a:rPr lang="en-CA" dirty="0" smtClean="0"/>
              <a:t/>
            </a:r>
            <a:br>
              <a:rPr lang="en-CA" dirty="0" smtClean="0"/>
            </a:br>
            <a:r>
              <a:rPr lang="en-CA" dirty="0" smtClean="0"/>
              <a:t>in </a:t>
            </a:r>
            <a:r>
              <a:rPr lang="en-CA" dirty="0"/>
              <a:t>controlled inert atmospheres that exclude air. </a:t>
            </a:r>
            <a:endParaRPr lang="en-CA" dirty="0" smtClean="0"/>
          </a:p>
          <a:p>
            <a:pPr lvl="0">
              <a:buFont typeface="Arial" pitchFamily="34" charset="0"/>
              <a:buChar char="•"/>
            </a:pPr>
            <a:r>
              <a:rPr lang="en-CA" dirty="0" smtClean="0"/>
              <a:t>Keep </a:t>
            </a:r>
            <a:r>
              <a:rPr lang="en-CA" dirty="0"/>
              <a:t>away from heat and eliminate ignition sources such as sparks or open flames. </a:t>
            </a:r>
            <a:r>
              <a:rPr lang="en-CA" dirty="0" smtClean="0"/>
              <a:t>Keep </a:t>
            </a:r>
            <a:r>
              <a:rPr lang="en-CA" dirty="0"/>
              <a:t>combustible materials away from area where the </a:t>
            </a:r>
            <a:r>
              <a:rPr lang="en-CA" dirty="0" smtClean="0"/>
              <a:t>product </a:t>
            </a:r>
            <a:r>
              <a:rPr lang="en-CA" dirty="0"/>
              <a:t>is used (e.g</a:t>
            </a:r>
            <a:r>
              <a:rPr lang="en-CA" dirty="0" smtClean="0"/>
              <a:t>., oily </a:t>
            </a:r>
            <a:r>
              <a:rPr lang="en-CA" dirty="0"/>
              <a:t>rags, cardboard boxes).  </a:t>
            </a:r>
            <a:r>
              <a:rPr lang="en-CA" dirty="0" smtClean="0"/>
              <a:t>No smoking.    </a:t>
            </a:r>
            <a:endParaRPr lang="en-CA" dirty="0"/>
          </a:p>
          <a:p>
            <a:pPr>
              <a:buFont typeface="Arial" pitchFamily="34" charset="0"/>
              <a:buChar char="•"/>
            </a:pPr>
            <a:r>
              <a:rPr lang="en-CA" dirty="0"/>
              <a:t>Keep the workspace clear of </a:t>
            </a:r>
            <a:r>
              <a:rPr lang="en-CA" dirty="0" smtClean="0"/>
              <a:t>non‐essential and incompatible </a:t>
            </a:r>
            <a:r>
              <a:rPr lang="en-CA" dirty="0"/>
              <a:t>materials</a:t>
            </a:r>
            <a:r>
              <a:rPr lang="en-CA" dirty="0" smtClean="0"/>
              <a:t>. </a:t>
            </a:r>
            <a:r>
              <a:rPr lang="en-CA" dirty="0"/>
              <a:t>Keep work surfaces clean. </a:t>
            </a:r>
            <a:r>
              <a:rPr lang="en-CA" dirty="0" smtClean="0"/>
              <a:t>Promptly </a:t>
            </a:r>
            <a:r>
              <a:rPr lang="en-CA" dirty="0"/>
              <a:t>and properly clean up spilled </a:t>
            </a:r>
            <a:r>
              <a:rPr lang="en-CA" dirty="0" smtClean="0"/>
              <a:t>product. </a:t>
            </a:r>
            <a:r>
              <a:rPr lang="en-CA" dirty="0"/>
              <a:t>Never return unused </a:t>
            </a:r>
            <a:r>
              <a:rPr lang="en-CA" dirty="0" smtClean="0"/>
              <a:t>product </a:t>
            </a:r>
            <a:r>
              <a:rPr lang="en-CA" dirty="0"/>
              <a:t>to the original container.  </a:t>
            </a:r>
          </a:p>
          <a:p>
            <a:pPr lvl="0">
              <a:buFont typeface="Arial" pitchFamily="34" charset="0"/>
              <a:buChar char="•"/>
            </a:pPr>
            <a:r>
              <a:rPr lang="en-CA" dirty="0" smtClean="0"/>
              <a:t>Keep </a:t>
            </a:r>
            <a:r>
              <a:rPr lang="en-CA" dirty="0"/>
              <a:t>a container of sodium carbonate (soda ash) or lime or dry sand within arm’s reach when handling pyrophoric </a:t>
            </a:r>
            <a:r>
              <a:rPr lang="en-CA" dirty="0" smtClean="0"/>
              <a:t>products </a:t>
            </a:r>
            <a:r>
              <a:rPr lang="en-CA" dirty="0"/>
              <a:t>(to smother a reaction with air) or for spills. </a:t>
            </a:r>
          </a:p>
          <a:p>
            <a:pPr lvl="0">
              <a:buFont typeface="Arial" pitchFamily="34" charset="0"/>
              <a:buChar char="•"/>
            </a:pPr>
            <a:r>
              <a:rPr lang="en-CA" dirty="0"/>
              <a:t>Avoid working alone </a:t>
            </a:r>
            <a:r>
              <a:rPr lang="en-CA" dirty="0" smtClean="0"/>
              <a:t>with a </a:t>
            </a:r>
            <a:r>
              <a:rPr lang="en-CA" dirty="0"/>
              <a:t>pyrophoric </a:t>
            </a:r>
            <a:r>
              <a:rPr lang="en-CA" dirty="0" smtClean="0"/>
              <a:t>product.</a:t>
            </a:r>
          </a:p>
          <a:p>
            <a:pPr lvl="0"/>
            <a:endParaRPr lang="en-CA"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35949" y="1048172"/>
            <a:ext cx="1522586" cy="1522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295813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Pyrophoric Solids</a:t>
            </a:r>
            <a:endParaRPr lang="en-CA" dirty="0"/>
          </a:p>
        </p:txBody>
      </p:sp>
      <p:sp>
        <p:nvSpPr>
          <p:cNvPr id="2" name="Content Placeholder 1"/>
          <p:cNvSpPr>
            <a:spLocks noGrp="1"/>
          </p:cNvSpPr>
          <p:nvPr>
            <p:ph sz="quarter" idx="1"/>
          </p:nvPr>
        </p:nvSpPr>
        <p:spPr>
          <a:xfrm>
            <a:off x="315144" y="1666900"/>
            <a:ext cx="6571432" cy="3990950"/>
          </a:xfrm>
        </p:spPr>
        <p:txBody>
          <a:bodyPr>
            <a:normAutofit/>
          </a:bodyPr>
          <a:lstStyle/>
          <a:p>
            <a:r>
              <a:rPr lang="en-CA" dirty="0" smtClean="0"/>
              <a:t>Pyrophoric solids will ignite spontaneously in air.</a:t>
            </a:r>
          </a:p>
          <a:p>
            <a:pPr>
              <a:buFont typeface="Arial" pitchFamily="34" charset="0"/>
              <a:buChar char="•"/>
            </a:pPr>
            <a:r>
              <a:rPr lang="en-CA" dirty="0" smtClean="0"/>
              <a:t>Require very careful handling and storage</a:t>
            </a:r>
          </a:p>
          <a:p>
            <a:pPr>
              <a:buFont typeface="Arial" pitchFamily="34" charset="0"/>
              <a:buChar char="•"/>
            </a:pPr>
            <a:r>
              <a:rPr lang="en-CA" dirty="0" smtClean="0"/>
              <a:t>Extremely reactive toward oxygen (air) and in most cases, water, and must not be exposed to the atmosphere</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12099" y="1381547"/>
            <a:ext cx="1522586" cy="15225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6686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Pyrophoric Solids</a:t>
            </a:r>
            <a:endParaRPr lang="en-CA"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21599" y="1545672"/>
            <a:ext cx="1376982" cy="137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5" name="Content Placeholder 2"/>
          <p:cNvGraphicFramePr>
            <a:graphicFrameLocks noGrp="1"/>
          </p:cNvGraphicFramePr>
          <p:nvPr>
            <p:ph sz="quarter" idx="1"/>
            <p:extLst>
              <p:ext uri="{D42A27DB-BD31-4B8C-83A1-F6EECF244321}">
                <p14:modId xmlns:p14="http://schemas.microsoft.com/office/powerpoint/2010/main" val="564169098"/>
              </p:ext>
            </p:extLst>
          </p:nvPr>
        </p:nvGraphicFramePr>
        <p:xfrm>
          <a:off x="302567" y="3312046"/>
          <a:ext cx="8317557" cy="1280160"/>
        </p:xfrm>
        <a:graphic>
          <a:graphicData uri="http://schemas.openxmlformats.org/drawingml/2006/table">
            <a:tbl>
              <a:tblPr firstRow="1" bandRow="1">
                <a:tableStyleId>{5C22544A-7EE6-4342-B048-85BDC9FD1C3A}</a:tableStyleId>
              </a:tblPr>
              <a:tblGrid>
                <a:gridCol w="1604078"/>
                <a:gridCol w="1764486"/>
                <a:gridCol w="1443670"/>
                <a:gridCol w="3505323"/>
              </a:tblGrid>
              <a:tr h="64008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Flame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Catches</a:t>
                      </a:r>
                      <a:r>
                        <a:rPr lang="en-CA" baseline="0" dirty="0" smtClean="0"/>
                        <a:t> fire spontaneously if exposed to air</a:t>
                      </a:r>
                      <a:endParaRPr lang="en-CA" dirty="0"/>
                    </a:p>
                  </a:txBody>
                  <a:tcPr>
                    <a:solidFill>
                      <a:srgbClr val="4B2959">
                        <a:alpha val="25000"/>
                      </a:srgbClr>
                    </a:solidFill>
                  </a:tcPr>
                </a:tc>
              </a:tr>
            </a:tbl>
          </a:graphicData>
        </a:graphic>
      </p:graphicFrame>
    </p:spTree>
    <p:extLst>
      <p:ext uri="{BB962C8B-B14F-4D97-AF65-F5344CB8AC3E}">
        <p14:creationId xmlns:p14="http://schemas.microsoft.com/office/powerpoint/2010/main" val="31463582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Pyrophoric Solids</a:t>
            </a:r>
            <a:endParaRPr lang="en-CA" dirty="0"/>
          </a:p>
        </p:txBody>
      </p:sp>
      <p:sp>
        <p:nvSpPr>
          <p:cNvPr id="2" name="Content Placeholder 1"/>
          <p:cNvSpPr>
            <a:spLocks noGrp="1"/>
          </p:cNvSpPr>
          <p:nvPr>
            <p:ph sz="quarter" idx="1"/>
          </p:nvPr>
        </p:nvSpPr>
        <p:spPr>
          <a:xfrm>
            <a:off x="238943" y="1628800"/>
            <a:ext cx="8533581" cy="4486250"/>
          </a:xfrm>
        </p:spPr>
        <p:txBody>
          <a:bodyPr>
            <a:normAutofit fontScale="85000" lnSpcReduction="10000"/>
          </a:bodyPr>
          <a:lstStyle/>
          <a:p>
            <a:pPr marL="0" lvl="0" indent="0">
              <a:buNone/>
            </a:pPr>
            <a:r>
              <a:rPr lang="en-CA" sz="2600" b="1" dirty="0"/>
              <a:t>Key Precautions</a:t>
            </a:r>
          </a:p>
          <a:p>
            <a:pPr lvl="0">
              <a:buFont typeface="Arial" pitchFamily="34" charset="0"/>
              <a:buChar char="•"/>
            </a:pPr>
            <a:r>
              <a:rPr lang="en-CA" dirty="0" smtClean="0"/>
              <a:t>Use </a:t>
            </a:r>
            <a:r>
              <a:rPr lang="en-CA" dirty="0"/>
              <a:t>the smallest amount necessary for the job.  </a:t>
            </a:r>
          </a:p>
          <a:p>
            <a:pPr lvl="0">
              <a:buFont typeface="Arial" pitchFamily="34" charset="0"/>
              <a:buChar char="•"/>
            </a:pPr>
            <a:r>
              <a:rPr lang="en-CA" dirty="0"/>
              <a:t>Avoid exposure to air. </a:t>
            </a:r>
            <a:r>
              <a:rPr lang="en-CA" dirty="0" smtClean="0"/>
              <a:t>Pyrophoric solids can </a:t>
            </a:r>
            <a:r>
              <a:rPr lang="en-CA" dirty="0"/>
              <a:t>be handled </a:t>
            </a:r>
            <a:r>
              <a:rPr lang="en-CA" dirty="0" smtClean="0"/>
              <a:t/>
            </a:r>
            <a:br>
              <a:rPr lang="en-CA" dirty="0" smtClean="0"/>
            </a:br>
            <a:r>
              <a:rPr lang="en-CA" dirty="0" smtClean="0"/>
              <a:t>safely in </a:t>
            </a:r>
            <a:r>
              <a:rPr lang="en-CA" dirty="0"/>
              <a:t>controlled inert </a:t>
            </a:r>
            <a:r>
              <a:rPr lang="en-CA" dirty="0" smtClean="0"/>
              <a:t>atmospheres that </a:t>
            </a:r>
            <a:r>
              <a:rPr lang="en-CA" dirty="0"/>
              <a:t>exclude air</a:t>
            </a:r>
            <a:r>
              <a:rPr lang="en-CA" dirty="0" smtClean="0"/>
              <a:t>.</a:t>
            </a:r>
          </a:p>
          <a:p>
            <a:pPr lvl="0">
              <a:buFont typeface="Arial" pitchFamily="34" charset="0"/>
              <a:buChar char="•"/>
            </a:pPr>
            <a:r>
              <a:rPr lang="en-CA" dirty="0" smtClean="0"/>
              <a:t>Keep </a:t>
            </a:r>
            <a:r>
              <a:rPr lang="en-CA" dirty="0"/>
              <a:t>away from heat and eliminate ignition sources such as sparks or open flames</a:t>
            </a:r>
            <a:r>
              <a:rPr lang="en-CA" dirty="0" smtClean="0"/>
              <a:t>. </a:t>
            </a:r>
            <a:r>
              <a:rPr lang="en-CA" dirty="0"/>
              <a:t>Keep combustible materials away from area where </a:t>
            </a:r>
            <a:r>
              <a:rPr lang="en-CA" dirty="0" smtClean="0"/>
              <a:t>the product </a:t>
            </a:r>
            <a:r>
              <a:rPr lang="en-CA" dirty="0"/>
              <a:t>is used (e.g</a:t>
            </a:r>
            <a:r>
              <a:rPr lang="en-CA" dirty="0" smtClean="0"/>
              <a:t>., </a:t>
            </a:r>
            <a:r>
              <a:rPr lang="en-CA" dirty="0"/>
              <a:t>oily rags, cardboard boxes</a:t>
            </a:r>
            <a:r>
              <a:rPr lang="en-CA" dirty="0" smtClean="0"/>
              <a:t>). </a:t>
            </a:r>
            <a:r>
              <a:rPr lang="en-CA" dirty="0"/>
              <a:t>No smoking.    </a:t>
            </a:r>
          </a:p>
          <a:p>
            <a:pPr>
              <a:buFont typeface="Arial" pitchFamily="34" charset="0"/>
              <a:buChar char="•"/>
            </a:pPr>
            <a:r>
              <a:rPr lang="en-CA" dirty="0"/>
              <a:t>Keep the workspace clear of non‐essential and incompatible materials. </a:t>
            </a:r>
            <a:r>
              <a:rPr lang="en-CA" dirty="0" smtClean="0"/>
              <a:t>Keep </a:t>
            </a:r>
            <a:r>
              <a:rPr lang="en-CA" dirty="0"/>
              <a:t>work surfaces clean. Promptly and properly clean up spilled </a:t>
            </a:r>
            <a:r>
              <a:rPr lang="en-CA" dirty="0" smtClean="0"/>
              <a:t>product. </a:t>
            </a:r>
            <a:r>
              <a:rPr lang="en-CA" dirty="0"/>
              <a:t>Never return unused </a:t>
            </a:r>
            <a:r>
              <a:rPr lang="en-CA" dirty="0" smtClean="0"/>
              <a:t>product </a:t>
            </a:r>
            <a:r>
              <a:rPr lang="en-CA" dirty="0"/>
              <a:t>to the original container.  </a:t>
            </a:r>
          </a:p>
          <a:p>
            <a:pPr lvl="0">
              <a:buFont typeface="Arial" pitchFamily="34" charset="0"/>
              <a:buChar char="•"/>
            </a:pPr>
            <a:r>
              <a:rPr lang="en-CA" dirty="0"/>
              <a:t>Keep a container of sodium carbonate (soda ash) or lime or dry sand within arm’s reach when handling pyrophoric </a:t>
            </a:r>
            <a:r>
              <a:rPr lang="en-CA" dirty="0" smtClean="0"/>
              <a:t> products </a:t>
            </a:r>
            <a:r>
              <a:rPr lang="en-CA" dirty="0"/>
              <a:t>(to smother a reaction with air) or for spills. </a:t>
            </a:r>
          </a:p>
          <a:p>
            <a:pPr lvl="0">
              <a:buFont typeface="Arial" pitchFamily="34" charset="0"/>
              <a:buChar char="•"/>
            </a:pPr>
            <a:r>
              <a:rPr lang="en-CA" dirty="0"/>
              <a:t>Avoid working alone with </a:t>
            </a:r>
            <a:r>
              <a:rPr lang="en-CA" dirty="0" smtClean="0"/>
              <a:t>a pyrophoric product.</a:t>
            </a:r>
            <a:endParaRPr lang="en-CA" dirty="0"/>
          </a:p>
          <a:p>
            <a:pPr lvl="0"/>
            <a:endParaRPr lang="en-CA" dirty="0"/>
          </a:p>
          <a:p>
            <a:endParaRPr lang="en-CA"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6924" y="1097997"/>
            <a:ext cx="1376982" cy="13769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2408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790773" cy="685800"/>
          </a:xfrm>
        </p:spPr>
        <p:txBody>
          <a:bodyPr>
            <a:normAutofit fontScale="90000"/>
          </a:bodyPr>
          <a:lstStyle/>
          <a:p>
            <a:pPr algn="l"/>
            <a:r>
              <a:rPr lang="en-CA" dirty="0" smtClean="0"/>
              <a:t>Self-Heating Substances and Mixtures</a:t>
            </a:r>
            <a:endParaRPr lang="en-CA" dirty="0"/>
          </a:p>
        </p:txBody>
      </p:sp>
      <p:sp>
        <p:nvSpPr>
          <p:cNvPr id="2" name="Content Placeholder 1"/>
          <p:cNvSpPr>
            <a:spLocks noGrp="1"/>
          </p:cNvSpPr>
          <p:nvPr>
            <p:ph sz="quarter" idx="1"/>
          </p:nvPr>
        </p:nvSpPr>
        <p:spPr>
          <a:xfrm>
            <a:off x="257994" y="1647850"/>
            <a:ext cx="7342956" cy="4343375"/>
          </a:xfrm>
        </p:spPr>
        <p:txBody>
          <a:bodyPr>
            <a:normAutofit/>
          </a:bodyPr>
          <a:lstStyle/>
          <a:p>
            <a:r>
              <a:rPr lang="en-US" dirty="0" smtClean="0"/>
              <a:t>Are solids </a:t>
            </a:r>
            <a:r>
              <a:rPr lang="en-US" dirty="0"/>
              <a:t>or </a:t>
            </a:r>
            <a:r>
              <a:rPr lang="en-US" dirty="0" smtClean="0"/>
              <a:t>liquids which, </a:t>
            </a:r>
            <a:r>
              <a:rPr lang="en-US" dirty="0"/>
              <a:t>by reacting with air and </a:t>
            </a:r>
            <a:r>
              <a:rPr lang="en-US" dirty="0" smtClean="0"/>
              <a:t/>
            </a:r>
            <a:br>
              <a:rPr lang="en-US" dirty="0" smtClean="0"/>
            </a:br>
            <a:r>
              <a:rPr lang="en-US" b="1" dirty="0" smtClean="0"/>
              <a:t>without </a:t>
            </a:r>
            <a:r>
              <a:rPr lang="en-US" b="1" dirty="0"/>
              <a:t>added energy</a:t>
            </a:r>
            <a:r>
              <a:rPr lang="en-US" dirty="0"/>
              <a:t>, can self-heat and catch </a:t>
            </a:r>
            <a:r>
              <a:rPr lang="en-US" dirty="0" smtClean="0"/>
              <a:t>fire</a:t>
            </a:r>
          </a:p>
          <a:p>
            <a:pPr lvl="1">
              <a:buFont typeface="Arial" pitchFamily="34" charset="0"/>
              <a:buChar char="•"/>
            </a:pPr>
            <a:r>
              <a:rPr lang="en-US" dirty="0" smtClean="0"/>
              <a:t>A </a:t>
            </a:r>
            <a:r>
              <a:rPr lang="en-US" dirty="0"/>
              <a:t>source of ignition is not required; the </a:t>
            </a:r>
            <a:r>
              <a:rPr lang="en-US" dirty="0" smtClean="0"/>
              <a:t>product </a:t>
            </a:r>
            <a:r>
              <a:rPr lang="en-US" dirty="0"/>
              <a:t>is </a:t>
            </a:r>
            <a:r>
              <a:rPr lang="en-US" dirty="0" smtClean="0"/>
              <a:t/>
            </a:r>
            <a:br>
              <a:rPr lang="en-US" dirty="0" smtClean="0"/>
            </a:br>
            <a:r>
              <a:rPr lang="en-US" dirty="0" smtClean="0"/>
              <a:t>able </a:t>
            </a:r>
            <a:r>
              <a:rPr lang="en-US" dirty="0"/>
              <a:t>to generate </a:t>
            </a:r>
            <a:r>
              <a:rPr lang="en-US" dirty="0" smtClean="0"/>
              <a:t>enough energy </a:t>
            </a:r>
            <a:r>
              <a:rPr lang="en-US" dirty="0"/>
              <a:t>(self-heat) to </a:t>
            </a:r>
            <a:r>
              <a:rPr lang="en-US" dirty="0" smtClean="0"/>
              <a:t>ignite</a:t>
            </a:r>
          </a:p>
          <a:p>
            <a:endParaRPr lang="en-US" dirty="0" smtClean="0"/>
          </a:p>
          <a:p>
            <a:r>
              <a:rPr lang="en-US" dirty="0" smtClean="0"/>
              <a:t>Examples: </a:t>
            </a:r>
          </a:p>
          <a:p>
            <a:pPr>
              <a:buFont typeface="Arial" pitchFamily="34" charset="0"/>
              <a:buChar char="•"/>
            </a:pPr>
            <a:r>
              <a:rPr lang="en-US" dirty="0" smtClean="0"/>
              <a:t>hay</a:t>
            </a:r>
          </a:p>
          <a:p>
            <a:pPr>
              <a:buFont typeface="Arial" pitchFamily="34" charset="0"/>
              <a:buChar char="•"/>
            </a:pPr>
            <a:r>
              <a:rPr lang="en-US" dirty="0" smtClean="0"/>
              <a:t>peat</a:t>
            </a:r>
            <a:endParaRPr lang="en-CA" dirty="0"/>
          </a:p>
          <a:p>
            <a:pPr marL="0" indent="0">
              <a:buNone/>
            </a:pPr>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60754" y="1597943"/>
            <a:ext cx="1512168" cy="1512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78589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2154" y="1588418"/>
            <a:ext cx="1512168" cy="15121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81776" y="980728"/>
            <a:ext cx="8600273" cy="685800"/>
          </a:xfrm>
        </p:spPr>
        <p:txBody>
          <a:bodyPr>
            <a:normAutofit fontScale="90000"/>
          </a:bodyPr>
          <a:lstStyle/>
          <a:p>
            <a:pPr algn="l"/>
            <a:r>
              <a:rPr lang="en-CA" dirty="0" smtClean="0"/>
              <a:t>Self-Heating </a:t>
            </a:r>
            <a:r>
              <a:rPr lang="en-CA" dirty="0"/>
              <a:t>Substances and Mixtures</a:t>
            </a:r>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348946810"/>
              </p:ext>
            </p:extLst>
          </p:nvPr>
        </p:nvGraphicFramePr>
        <p:xfrm>
          <a:off x="314327" y="3390901"/>
          <a:ext cx="8524875" cy="1678874"/>
        </p:xfrm>
        <a:graphic>
          <a:graphicData uri="http://schemas.openxmlformats.org/drawingml/2006/table">
            <a:tbl>
              <a:tblPr firstRow="1" bandRow="1">
                <a:tableStyleId>{5C22544A-7EE6-4342-B048-85BDC9FD1C3A}</a:tableStyleId>
              </a:tblPr>
              <a:tblGrid>
                <a:gridCol w="1537549"/>
                <a:gridCol w="1638271"/>
                <a:gridCol w="1924475"/>
                <a:gridCol w="3424580"/>
              </a:tblGrid>
              <a:tr h="657729">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81065">
                <a:tc>
                  <a:txBody>
                    <a:bodyPr/>
                    <a:lstStyle/>
                    <a:p>
                      <a:r>
                        <a:rPr lang="en-CA" dirty="0" smtClean="0"/>
                        <a:t>1</a:t>
                      </a:r>
                      <a:endParaRPr lang="en-CA" dirty="0"/>
                    </a:p>
                  </a:txBody>
                  <a:tcPr>
                    <a:solidFill>
                      <a:srgbClr val="4B2959">
                        <a:alpha val="25000"/>
                      </a:srgbClr>
                    </a:solidFill>
                  </a:tcPr>
                </a:tc>
                <a:tc>
                  <a:txBody>
                    <a:bodyPr/>
                    <a:lstStyle/>
                    <a:p>
                      <a:r>
                        <a:rPr lang="en-CA" dirty="0" smtClean="0"/>
                        <a:t>Flame</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Self-heating;</a:t>
                      </a:r>
                      <a:r>
                        <a:rPr lang="en-CA" baseline="0" dirty="0" smtClean="0"/>
                        <a:t> </a:t>
                      </a:r>
                      <a:r>
                        <a:rPr lang="en-CA" dirty="0" smtClean="0"/>
                        <a:t>may catch fire</a:t>
                      </a:r>
                      <a:endParaRPr lang="en-CA" dirty="0"/>
                    </a:p>
                  </a:txBody>
                  <a:tcPr>
                    <a:solidFill>
                      <a:srgbClr val="4B2959">
                        <a:alpha val="25000"/>
                      </a:srgbClr>
                    </a:solidFill>
                  </a:tcPr>
                </a:tc>
              </a:tr>
              <a:tr h="381065">
                <a:tc>
                  <a:txBody>
                    <a:bodyPr/>
                    <a:lstStyle/>
                    <a:p>
                      <a:r>
                        <a:rPr lang="en-CA" dirty="0" smtClean="0"/>
                        <a:t>2</a:t>
                      </a:r>
                      <a:endParaRPr lang="en-CA" dirty="0"/>
                    </a:p>
                  </a:txBody>
                  <a:tcPr>
                    <a:solidFill>
                      <a:srgbClr val="4B2959">
                        <a:alpha val="25000"/>
                      </a:srgbClr>
                    </a:solidFill>
                  </a:tcPr>
                </a:tc>
                <a:tc>
                  <a:txBody>
                    <a:bodyPr/>
                    <a:lstStyle/>
                    <a:p>
                      <a:r>
                        <a:rPr lang="en-CA" dirty="0" smtClean="0"/>
                        <a:t>Flame</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Self-heating in large quantities;</a:t>
                      </a:r>
                      <a:r>
                        <a:rPr lang="en-CA" baseline="0" dirty="0" smtClean="0"/>
                        <a:t> may catch fire</a:t>
                      </a:r>
                      <a:endParaRPr lang="en-CA" dirty="0"/>
                    </a:p>
                  </a:txBody>
                  <a:tcPr>
                    <a:solidFill>
                      <a:srgbClr val="4B2959">
                        <a:alpha val="25000"/>
                      </a:srgbClr>
                    </a:solidFill>
                  </a:tcPr>
                </a:tc>
              </a:tr>
            </a:tbl>
          </a:graphicData>
        </a:graphic>
      </p:graphicFrame>
    </p:spTree>
    <p:extLst>
      <p:ext uri="{BB962C8B-B14F-4D97-AF65-F5344CB8AC3E}">
        <p14:creationId xmlns:p14="http://schemas.microsoft.com/office/powerpoint/2010/main" val="350588021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980728"/>
            <a:ext cx="8743148" cy="685800"/>
          </a:xfrm>
        </p:spPr>
        <p:txBody>
          <a:bodyPr>
            <a:normAutofit fontScale="90000"/>
          </a:bodyPr>
          <a:lstStyle/>
          <a:p>
            <a:pPr algn="l"/>
            <a:r>
              <a:rPr lang="en-CA" dirty="0" smtClean="0"/>
              <a:t>Self-Heating </a:t>
            </a:r>
            <a:r>
              <a:rPr lang="en-CA" dirty="0"/>
              <a:t>Substances and Mixtures</a:t>
            </a:r>
          </a:p>
        </p:txBody>
      </p:sp>
      <p:sp>
        <p:nvSpPr>
          <p:cNvPr id="2" name="Content Placeholder 1"/>
          <p:cNvSpPr>
            <a:spLocks noGrp="1"/>
          </p:cNvSpPr>
          <p:nvPr>
            <p:ph sz="quarter" idx="1"/>
          </p:nvPr>
        </p:nvSpPr>
        <p:spPr>
          <a:xfrm>
            <a:off x="238125" y="1704975"/>
            <a:ext cx="8686800" cy="4476750"/>
          </a:xfrm>
        </p:spPr>
        <p:txBody>
          <a:bodyPr>
            <a:normAutofit fontScale="92500" lnSpcReduction="20000"/>
          </a:bodyPr>
          <a:lstStyle/>
          <a:p>
            <a:pPr marL="0" indent="0">
              <a:buNone/>
            </a:pPr>
            <a:r>
              <a:rPr lang="en-CA" sz="2900" b="1" dirty="0"/>
              <a:t>Key Precautions </a:t>
            </a:r>
            <a:endParaRPr lang="en-CA" sz="2900" dirty="0"/>
          </a:p>
          <a:p>
            <a:pPr lvl="0">
              <a:buFont typeface="Arial" pitchFamily="34" charset="0"/>
              <a:buChar char="•"/>
            </a:pPr>
            <a:r>
              <a:rPr lang="en-CA" dirty="0" smtClean="0"/>
              <a:t>Use </a:t>
            </a:r>
            <a:r>
              <a:rPr lang="en-CA" dirty="0"/>
              <a:t>the smallest amount necessary for the job. </a:t>
            </a:r>
          </a:p>
          <a:p>
            <a:pPr lvl="0">
              <a:buFont typeface="Arial" pitchFamily="34" charset="0"/>
              <a:buChar char="•"/>
            </a:pPr>
            <a:r>
              <a:rPr lang="en-CA" dirty="0"/>
              <a:t>Keep away from heat and eliminate ignition sources such as sparks or open </a:t>
            </a:r>
            <a:r>
              <a:rPr lang="en-CA" dirty="0" smtClean="0"/>
              <a:t>flames. Keep </a:t>
            </a:r>
            <a:r>
              <a:rPr lang="en-CA" dirty="0"/>
              <a:t>combustible materials away from area where the </a:t>
            </a:r>
            <a:r>
              <a:rPr lang="en-CA" dirty="0" smtClean="0"/>
              <a:t>product </a:t>
            </a:r>
            <a:r>
              <a:rPr lang="en-CA" dirty="0"/>
              <a:t>is used (e.g</a:t>
            </a:r>
            <a:r>
              <a:rPr lang="en-CA" dirty="0" smtClean="0"/>
              <a:t>., </a:t>
            </a:r>
            <a:r>
              <a:rPr lang="en-CA" dirty="0"/>
              <a:t>oily rags, cardboard boxes</a:t>
            </a:r>
            <a:r>
              <a:rPr lang="en-CA" dirty="0" smtClean="0"/>
              <a:t>). No smoking.  </a:t>
            </a:r>
            <a:endParaRPr lang="en-CA" dirty="0"/>
          </a:p>
          <a:p>
            <a:pPr lvl="0">
              <a:buFont typeface="Arial" pitchFamily="34" charset="0"/>
              <a:buChar char="•"/>
            </a:pPr>
            <a:r>
              <a:rPr lang="en-CA" dirty="0"/>
              <a:t>Keep the workspace clear of non-compatible and non‐essential materials.   </a:t>
            </a:r>
            <a:endParaRPr lang="en-CA" sz="2800" dirty="0"/>
          </a:p>
          <a:p>
            <a:pPr>
              <a:buFont typeface="Arial" pitchFamily="34" charset="0"/>
              <a:buChar char="•"/>
            </a:pPr>
            <a:r>
              <a:rPr lang="en-CA" dirty="0"/>
              <a:t>Keep work surfaces clean. </a:t>
            </a:r>
            <a:r>
              <a:rPr lang="en-CA" dirty="0" smtClean="0"/>
              <a:t>Promptly </a:t>
            </a:r>
            <a:r>
              <a:rPr lang="en-CA" dirty="0"/>
              <a:t>and properly clean up spilled </a:t>
            </a:r>
            <a:r>
              <a:rPr lang="en-CA" dirty="0" smtClean="0"/>
              <a:t>product. </a:t>
            </a:r>
            <a:br>
              <a:rPr lang="en-CA" dirty="0" smtClean="0"/>
            </a:br>
            <a:r>
              <a:rPr lang="en-CA" dirty="0" smtClean="0"/>
              <a:t>Do </a:t>
            </a:r>
            <a:r>
              <a:rPr lang="en-CA" dirty="0"/>
              <a:t>not return unused </a:t>
            </a:r>
            <a:r>
              <a:rPr lang="en-CA" dirty="0" smtClean="0"/>
              <a:t>product </a:t>
            </a:r>
            <a:r>
              <a:rPr lang="en-CA" dirty="0"/>
              <a:t>to the original container.  </a:t>
            </a:r>
          </a:p>
          <a:p>
            <a:pPr lvl="0">
              <a:buFont typeface="Arial" pitchFamily="34" charset="0"/>
              <a:buChar char="•"/>
            </a:pPr>
            <a:r>
              <a:rPr lang="en-CA" dirty="0" smtClean="0"/>
              <a:t>Ensure </a:t>
            </a:r>
            <a:r>
              <a:rPr lang="en-CA" dirty="0"/>
              <a:t>that containers are clearly labeled and not damaged.   </a:t>
            </a:r>
            <a:endParaRPr lang="en-CA" sz="2800" dirty="0"/>
          </a:p>
          <a:p>
            <a:pPr lvl="0">
              <a:buFont typeface="Arial" pitchFamily="34" charset="0"/>
              <a:buChar char="•"/>
            </a:pPr>
            <a:r>
              <a:rPr lang="en-CA" dirty="0" smtClean="0"/>
              <a:t>Contain </a:t>
            </a:r>
            <a:r>
              <a:rPr lang="en-CA" dirty="0"/>
              <a:t>spills or leaks by storing in trays made from compatible </a:t>
            </a:r>
            <a:r>
              <a:rPr lang="en-CA" dirty="0" smtClean="0"/>
              <a:t>materials.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49139" y="1245518"/>
            <a:ext cx="1152525" cy="1152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377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cap="none" dirty="0" smtClean="0"/>
              <a:t>Roles, Responsibilities And The Law</a:t>
            </a:r>
            <a:endParaRPr lang="en-CA" cap="none" dirty="0"/>
          </a:p>
        </p:txBody>
      </p:sp>
      <p:sp>
        <p:nvSpPr>
          <p:cNvPr id="5" name="Text Placeholder 4"/>
          <p:cNvSpPr>
            <a:spLocks noGrp="1"/>
          </p:cNvSpPr>
          <p:nvPr>
            <p:ph type="body" idx="1"/>
          </p:nvPr>
        </p:nvSpPr>
        <p:spPr/>
        <p:txBody>
          <a:bodyPr/>
          <a:lstStyle/>
          <a:p>
            <a:r>
              <a:rPr lang="en-CA" dirty="0" smtClean="0"/>
              <a:t> </a:t>
            </a:r>
            <a:endParaRPr lang="en-CA"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0844" y="1267247"/>
            <a:ext cx="8816156" cy="1143000"/>
          </a:xfrm>
        </p:spPr>
        <p:txBody>
          <a:bodyPr>
            <a:normAutofit fontScale="90000"/>
          </a:bodyPr>
          <a:lstStyle/>
          <a:p>
            <a:pPr algn="l"/>
            <a:r>
              <a:rPr lang="en-CA" dirty="0" smtClean="0"/>
              <a:t>Substances and mixtures which, in contact with water, emit flammable gases</a:t>
            </a:r>
            <a:endParaRPr lang="en-CA" dirty="0"/>
          </a:p>
        </p:txBody>
      </p:sp>
      <p:sp>
        <p:nvSpPr>
          <p:cNvPr id="2" name="Content Placeholder 1"/>
          <p:cNvSpPr>
            <a:spLocks noGrp="1"/>
          </p:cNvSpPr>
          <p:nvPr>
            <p:ph sz="quarter" idx="1"/>
          </p:nvPr>
        </p:nvSpPr>
        <p:spPr>
          <a:xfrm>
            <a:off x="307834" y="2942117"/>
            <a:ext cx="8390706" cy="2476500"/>
          </a:xfrm>
        </p:spPr>
        <p:txBody>
          <a:bodyPr/>
          <a:lstStyle/>
          <a:p>
            <a:r>
              <a:rPr lang="en-CA" dirty="0" smtClean="0"/>
              <a:t>These products react </a:t>
            </a:r>
            <a:r>
              <a:rPr lang="en-CA" dirty="0"/>
              <a:t>with water and release flammable </a:t>
            </a:r>
            <a:r>
              <a:rPr lang="en-CA" dirty="0" smtClean="0"/>
              <a:t>gas.</a:t>
            </a:r>
          </a:p>
          <a:p>
            <a:r>
              <a:rPr lang="en-CA" dirty="0" smtClean="0"/>
              <a:t>They are very </a:t>
            </a:r>
            <a:r>
              <a:rPr lang="en-CA" dirty="0"/>
              <a:t>serious fire </a:t>
            </a:r>
            <a:r>
              <a:rPr lang="en-CA" dirty="0" smtClean="0"/>
              <a:t>hazards.</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59929" y="3527531"/>
            <a:ext cx="2335882" cy="233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858196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05696" y="1490647"/>
            <a:ext cx="1328753" cy="13287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3" name="Content Placeholder 2"/>
          <p:cNvGraphicFramePr>
            <a:graphicFrameLocks noGrp="1"/>
          </p:cNvGraphicFramePr>
          <p:nvPr>
            <p:ph sz="quarter" idx="1"/>
            <p:extLst>
              <p:ext uri="{D42A27DB-BD31-4B8C-83A1-F6EECF244321}">
                <p14:modId xmlns:p14="http://schemas.microsoft.com/office/powerpoint/2010/main" val="1991576448"/>
              </p:ext>
            </p:extLst>
          </p:nvPr>
        </p:nvGraphicFramePr>
        <p:xfrm>
          <a:off x="240083" y="3036962"/>
          <a:ext cx="8675316" cy="2621280"/>
        </p:xfrm>
        <a:graphic>
          <a:graphicData uri="http://schemas.openxmlformats.org/drawingml/2006/table">
            <a:tbl>
              <a:tblPr firstRow="1" bandRow="1">
                <a:tableStyleId>{5C22544A-7EE6-4342-B048-85BDC9FD1C3A}</a:tableStyleId>
              </a:tblPr>
              <a:tblGrid>
                <a:gridCol w="1360117"/>
                <a:gridCol w="1571625"/>
                <a:gridCol w="1790700"/>
                <a:gridCol w="3952874"/>
              </a:tblGrid>
              <a:tr h="496064">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dirty="0" smtClean="0"/>
                        <a:t>Flame</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In contact with water releases flammable gases which</a:t>
                      </a:r>
                      <a:r>
                        <a:rPr lang="en-CA" sz="1600" baseline="0" dirty="0" smtClean="0"/>
                        <a:t> may ignite spontaneously</a:t>
                      </a:r>
                      <a:endParaRPr lang="en-CA" sz="1600" dirty="0"/>
                    </a:p>
                  </a:txBody>
                  <a:tcPr>
                    <a:solidFill>
                      <a:srgbClr val="4B2959">
                        <a:alpha val="25000"/>
                      </a:srgbClr>
                    </a:solidFill>
                  </a:tcPr>
                </a:tc>
              </a:tr>
              <a:tr h="370840">
                <a:tc>
                  <a:txBody>
                    <a:bodyPr/>
                    <a:lstStyle/>
                    <a:p>
                      <a:r>
                        <a:rPr lang="en-CA" sz="1600" dirty="0" smtClean="0"/>
                        <a:t>2</a:t>
                      </a:r>
                      <a:endParaRPr lang="en-CA" sz="1600" dirty="0"/>
                    </a:p>
                  </a:txBody>
                  <a:tcPr>
                    <a:solidFill>
                      <a:srgbClr val="4B2959">
                        <a:alpha val="25000"/>
                      </a:srgbClr>
                    </a:solidFill>
                  </a:tcPr>
                </a:tc>
                <a:tc>
                  <a:txBody>
                    <a:bodyPr/>
                    <a:lstStyle/>
                    <a:p>
                      <a:r>
                        <a:rPr lang="en-CA" sz="1600" dirty="0" smtClean="0"/>
                        <a:t>Flame</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In contact with water releases flammable gases </a:t>
                      </a:r>
                      <a:endParaRPr lang="en-CA" sz="1600" dirty="0"/>
                    </a:p>
                  </a:txBody>
                  <a:tcPr>
                    <a:solidFill>
                      <a:srgbClr val="4B2959">
                        <a:alpha val="25000"/>
                      </a:srgbClr>
                    </a:solidFill>
                  </a:tcPr>
                </a:tc>
              </a:tr>
              <a:tr h="370840">
                <a:tc>
                  <a:txBody>
                    <a:bodyPr/>
                    <a:lstStyle/>
                    <a:p>
                      <a:r>
                        <a:rPr lang="en-CA" sz="1600" dirty="0" smtClean="0"/>
                        <a:t>3</a:t>
                      </a:r>
                      <a:endParaRPr lang="en-CA" sz="1600" dirty="0"/>
                    </a:p>
                  </a:txBody>
                  <a:tcPr>
                    <a:solidFill>
                      <a:srgbClr val="4B2959">
                        <a:alpha val="25000"/>
                      </a:srgbClr>
                    </a:solidFill>
                  </a:tcPr>
                </a:tc>
                <a:tc>
                  <a:txBody>
                    <a:bodyPr/>
                    <a:lstStyle/>
                    <a:p>
                      <a:r>
                        <a:rPr lang="en-CA" sz="1600" dirty="0" smtClean="0"/>
                        <a:t>Flame</a:t>
                      </a:r>
                      <a:endParaRPr lang="en-CA" sz="1600"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r>
                        <a:rPr lang="en-CA" sz="1600" dirty="0" smtClean="0"/>
                        <a:t>In contact with water releases flammable gases </a:t>
                      </a:r>
                      <a:endParaRPr lang="en-CA" sz="1600" dirty="0"/>
                    </a:p>
                  </a:txBody>
                  <a:tcPr>
                    <a:solidFill>
                      <a:srgbClr val="4B2959">
                        <a:alpha val="25000"/>
                      </a:srgbClr>
                    </a:solidFill>
                  </a:tcPr>
                </a:tc>
              </a:tr>
            </a:tbl>
          </a:graphicData>
        </a:graphic>
      </p:graphicFrame>
      <p:sp>
        <p:nvSpPr>
          <p:cNvPr id="7" name="Title 5"/>
          <p:cNvSpPr>
            <a:spLocks noGrp="1"/>
          </p:cNvSpPr>
          <p:nvPr>
            <p:ph type="title"/>
          </p:nvPr>
        </p:nvSpPr>
        <p:spPr>
          <a:xfrm>
            <a:off x="200844" y="819572"/>
            <a:ext cx="8485956" cy="1143000"/>
          </a:xfrm>
        </p:spPr>
        <p:txBody>
          <a:bodyPr>
            <a:normAutofit fontScale="90000"/>
          </a:bodyPr>
          <a:lstStyle/>
          <a:p>
            <a:pPr algn="l"/>
            <a:r>
              <a:rPr lang="en-CA" dirty="0" smtClean="0"/>
              <a:t>Substances which, in contact with water, emit flammable gases</a:t>
            </a:r>
            <a:endParaRPr lang="en-CA" dirty="0"/>
          </a:p>
        </p:txBody>
      </p:sp>
    </p:spTree>
    <p:extLst>
      <p:ext uri="{BB962C8B-B14F-4D97-AF65-F5344CB8AC3E}">
        <p14:creationId xmlns:p14="http://schemas.microsoft.com/office/powerpoint/2010/main" val="8660728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193040" y="2060847"/>
            <a:ext cx="8569960" cy="3892913"/>
          </a:xfrm>
        </p:spPr>
        <p:txBody>
          <a:bodyPr>
            <a:normAutofit fontScale="70000" lnSpcReduction="20000"/>
          </a:bodyPr>
          <a:lstStyle/>
          <a:p>
            <a:pPr marL="0" indent="0">
              <a:buNone/>
            </a:pPr>
            <a:r>
              <a:rPr lang="en-CA" sz="2600" b="1" dirty="0"/>
              <a:t>Key Precautions </a:t>
            </a:r>
            <a:endParaRPr lang="en-CA" sz="2600" dirty="0"/>
          </a:p>
          <a:p>
            <a:pPr lvl="0">
              <a:buFont typeface="Arial" pitchFamily="34" charset="0"/>
              <a:buChar char="•"/>
            </a:pPr>
            <a:r>
              <a:rPr lang="en-CA" sz="2600" dirty="0" smtClean="0"/>
              <a:t>Use the </a:t>
            </a:r>
            <a:r>
              <a:rPr lang="en-CA" sz="2600" dirty="0"/>
              <a:t>smallest amount necessary for the job.  </a:t>
            </a:r>
          </a:p>
          <a:p>
            <a:pPr lvl="0">
              <a:buFont typeface="Arial" pitchFamily="34" charset="0"/>
              <a:buChar char="•"/>
            </a:pPr>
            <a:r>
              <a:rPr lang="en-CA" sz="2600" dirty="0"/>
              <a:t>Keep away from heat and eliminate ignition sources such as sparks or open flames.  Keep combustible materials away from area where </a:t>
            </a:r>
            <a:r>
              <a:rPr lang="en-CA" sz="2600" dirty="0" smtClean="0"/>
              <a:t>the products </a:t>
            </a:r>
            <a:r>
              <a:rPr lang="en-CA" sz="2600" dirty="0"/>
              <a:t>is used (e.g</a:t>
            </a:r>
            <a:r>
              <a:rPr lang="en-CA" sz="2600" dirty="0" smtClean="0"/>
              <a:t>.,  </a:t>
            </a:r>
            <a:r>
              <a:rPr lang="en-CA" sz="2600" dirty="0"/>
              <a:t>oily rags, cardboard boxes). </a:t>
            </a:r>
            <a:r>
              <a:rPr lang="en-CA" sz="2600" dirty="0" smtClean="0"/>
              <a:t>No smoking.  </a:t>
            </a:r>
            <a:endParaRPr lang="en-CA" sz="2600" dirty="0"/>
          </a:p>
          <a:p>
            <a:pPr lvl="0">
              <a:buFont typeface="Arial" pitchFamily="34" charset="0"/>
              <a:buChar char="•"/>
            </a:pPr>
            <a:r>
              <a:rPr lang="en-CA" sz="2600" dirty="0"/>
              <a:t>Keep work surfaces clean. </a:t>
            </a:r>
            <a:r>
              <a:rPr lang="en-CA" sz="2600" dirty="0" smtClean="0"/>
              <a:t>Promptly </a:t>
            </a:r>
            <a:r>
              <a:rPr lang="en-CA" sz="2600" dirty="0"/>
              <a:t>and properly clean up spilled </a:t>
            </a:r>
            <a:r>
              <a:rPr lang="en-CA" sz="2600" dirty="0" smtClean="0"/>
              <a:t>product.  </a:t>
            </a:r>
            <a:r>
              <a:rPr lang="en-CA" sz="2600" dirty="0"/>
              <a:t>Contain spills or leaks by storing in trays made from compatible materials.</a:t>
            </a:r>
          </a:p>
          <a:p>
            <a:pPr lvl="0">
              <a:buFont typeface="Arial" pitchFamily="34" charset="0"/>
              <a:buChar char="•"/>
            </a:pPr>
            <a:r>
              <a:rPr lang="en-CA" sz="2600" dirty="0"/>
              <a:t>Do not return unused </a:t>
            </a:r>
            <a:r>
              <a:rPr lang="en-CA" sz="2600" dirty="0" smtClean="0"/>
              <a:t>product </a:t>
            </a:r>
            <a:r>
              <a:rPr lang="en-CA" sz="2600" dirty="0"/>
              <a:t>to the original container.  </a:t>
            </a:r>
          </a:p>
          <a:p>
            <a:pPr lvl="0">
              <a:buFont typeface="Arial" pitchFamily="34" charset="0"/>
              <a:buChar char="•"/>
            </a:pPr>
            <a:r>
              <a:rPr lang="en-CA" sz="2600" dirty="0"/>
              <a:t>Ensure that containers are clearly labeled and not damaged.   Label containers with date opened and disposal date.</a:t>
            </a:r>
          </a:p>
          <a:p>
            <a:pPr lvl="0">
              <a:buFont typeface="Arial" pitchFamily="34" charset="0"/>
              <a:buChar char="•"/>
            </a:pPr>
            <a:r>
              <a:rPr lang="en-CA" sz="2600" dirty="0" smtClean="0"/>
              <a:t>Do </a:t>
            </a:r>
            <a:r>
              <a:rPr lang="en-CA" sz="2600" dirty="0"/>
              <a:t>not reuse empty containers – hazardous residue could remain inside.</a:t>
            </a:r>
          </a:p>
          <a:p>
            <a:pPr lvl="0">
              <a:buFont typeface="Arial" pitchFamily="34" charset="0"/>
              <a:buChar char="•"/>
            </a:pPr>
            <a:r>
              <a:rPr lang="en-CA" sz="2600" dirty="0" smtClean="0"/>
              <a:t>Avoid </a:t>
            </a:r>
            <a:r>
              <a:rPr lang="en-CA" sz="2600" dirty="0"/>
              <a:t>having water (e.g., extinguishers and sprinklers) in areas </a:t>
            </a:r>
            <a:r>
              <a:rPr lang="en-CA" sz="2600" dirty="0" smtClean="0"/>
              <a:t>where water </a:t>
            </a:r>
            <a:r>
              <a:rPr lang="en-CA" sz="2600" dirty="0"/>
              <a:t>sensitive chemicals are </a:t>
            </a:r>
            <a:r>
              <a:rPr lang="en-CA" sz="2600" dirty="0" smtClean="0"/>
              <a:t>stored.</a:t>
            </a:r>
          </a:p>
          <a:p>
            <a:pPr lvl="0">
              <a:buFont typeface="Arial" pitchFamily="34" charset="0"/>
              <a:buChar char="•"/>
            </a:pPr>
            <a:r>
              <a:rPr lang="en-CA" sz="2600" dirty="0" smtClean="0"/>
              <a:t>Have </a:t>
            </a:r>
            <a:r>
              <a:rPr lang="en-CA" sz="2600" dirty="0"/>
              <a:t>spill control procedures and equipment ready.  Avoid using combustible materials (such paper towels</a:t>
            </a:r>
            <a:r>
              <a:rPr lang="en-CA" sz="2600" dirty="0" smtClean="0"/>
              <a:t>).</a:t>
            </a:r>
            <a:endParaRPr lang="en-CA" sz="2600" dirty="0"/>
          </a:p>
          <a:p>
            <a:endParaRPr lang="en-CA" dirty="0"/>
          </a:p>
        </p:txBody>
      </p:sp>
      <p:sp>
        <p:nvSpPr>
          <p:cNvPr id="4" name="Title 5"/>
          <p:cNvSpPr txBox="1">
            <a:spLocks/>
          </p:cNvSpPr>
          <p:nvPr/>
        </p:nvSpPr>
        <p:spPr bwMode="auto">
          <a:xfrm>
            <a:off x="200844" y="933872"/>
            <a:ext cx="848595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825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4200" b="1" i="0" u="none" strike="noStrike" kern="0" cap="none" spc="0" normalizeH="0" baseline="0" noProof="0" dirty="0" smtClean="0">
                <a:ln>
                  <a:noFill/>
                </a:ln>
                <a:solidFill>
                  <a:schemeClr val="tx2"/>
                </a:solidFill>
                <a:effectLst/>
                <a:uLnTx/>
                <a:uFillTx/>
                <a:latin typeface="Calibri"/>
                <a:ea typeface="ＭＳ Ｐゴシック" charset="0"/>
                <a:cs typeface="Calibri"/>
              </a:rPr>
              <a:t>Substances and</a:t>
            </a:r>
            <a:r>
              <a:rPr kumimoji="0" lang="en-CA" sz="4200" b="1" i="0" u="none" strike="noStrike" kern="0" cap="none" spc="0" normalizeH="0" noProof="0" dirty="0" smtClean="0">
                <a:ln>
                  <a:noFill/>
                </a:ln>
                <a:solidFill>
                  <a:schemeClr val="tx2"/>
                </a:solidFill>
                <a:effectLst/>
                <a:uLnTx/>
                <a:uFillTx/>
                <a:latin typeface="Calibri"/>
                <a:ea typeface="ＭＳ Ｐゴシック" charset="0"/>
                <a:cs typeface="Calibri"/>
              </a:rPr>
              <a:t> mixtures </a:t>
            </a:r>
            <a:r>
              <a:rPr kumimoji="0" lang="en-CA" sz="4200" b="1" i="0" u="none" strike="noStrike" kern="0" cap="none" spc="0" normalizeH="0" baseline="0" noProof="0" dirty="0" smtClean="0">
                <a:ln>
                  <a:noFill/>
                </a:ln>
                <a:solidFill>
                  <a:schemeClr val="tx2"/>
                </a:solidFill>
                <a:effectLst/>
                <a:uLnTx/>
                <a:uFillTx/>
                <a:latin typeface="Calibri"/>
                <a:ea typeface="ＭＳ Ｐゴシック" charset="0"/>
                <a:cs typeface="Calibri"/>
              </a:rPr>
              <a:t>which, in contact with water, emit flammable gases</a:t>
            </a:r>
            <a:endParaRPr kumimoji="0" lang="en-CA" sz="4200" b="1" i="0" u="none" strike="noStrike" kern="0" cap="none" spc="0" normalizeH="0" baseline="0" noProof="0" dirty="0">
              <a:ln>
                <a:noFill/>
              </a:ln>
              <a:solidFill>
                <a:schemeClr val="tx2"/>
              </a:solidFill>
              <a:effectLst/>
              <a:uLnTx/>
              <a:uFillTx/>
              <a:latin typeface="Calibri"/>
              <a:ea typeface="ＭＳ Ｐゴシック" charset="0"/>
              <a:cs typeface="Calibri"/>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43821" y="1490648"/>
            <a:ext cx="1090628" cy="1090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6321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Organic Peroxides</a:t>
            </a:r>
            <a:endParaRPr lang="en-CA" dirty="0"/>
          </a:p>
        </p:txBody>
      </p:sp>
      <p:sp>
        <p:nvSpPr>
          <p:cNvPr id="2" name="Content Placeholder 1"/>
          <p:cNvSpPr>
            <a:spLocks noGrp="1"/>
          </p:cNvSpPr>
          <p:nvPr>
            <p:ph sz="quarter" idx="1"/>
          </p:nvPr>
        </p:nvSpPr>
        <p:spPr>
          <a:xfrm>
            <a:off x="209549" y="1638325"/>
            <a:ext cx="8505825" cy="4324325"/>
          </a:xfrm>
        </p:spPr>
        <p:txBody>
          <a:bodyPr>
            <a:normAutofit/>
          </a:bodyPr>
          <a:lstStyle/>
          <a:p>
            <a:r>
              <a:rPr lang="en-CA" sz="2000" dirty="0"/>
              <a:t>Organic peroxides are highly reactive and hazardous </a:t>
            </a:r>
            <a:r>
              <a:rPr lang="en-CA" sz="2000" dirty="0" smtClean="0"/>
              <a:t>products</a:t>
            </a:r>
          </a:p>
          <a:p>
            <a:pPr>
              <a:buFont typeface="Arial" pitchFamily="34" charset="0"/>
              <a:buChar char="•"/>
            </a:pPr>
            <a:r>
              <a:rPr lang="en-CA" sz="2000" dirty="0" smtClean="0"/>
              <a:t>Tend </a:t>
            </a:r>
            <a:r>
              <a:rPr lang="en-CA" sz="2000" dirty="0"/>
              <a:t>to ignite easily and burn </a:t>
            </a:r>
            <a:r>
              <a:rPr lang="en-CA" sz="2000" dirty="0" smtClean="0"/>
              <a:t>rapidly.  Some </a:t>
            </a:r>
            <a:r>
              <a:rPr lang="en-CA" sz="2000" dirty="0"/>
              <a:t>can react </a:t>
            </a:r>
            <a:r>
              <a:rPr lang="en-CA" sz="2000" dirty="0" smtClean="0"/>
              <a:t/>
            </a:r>
            <a:br>
              <a:rPr lang="en-CA" sz="2000" dirty="0" smtClean="0"/>
            </a:br>
            <a:r>
              <a:rPr lang="en-CA" sz="2000" dirty="0" smtClean="0"/>
              <a:t>explosively with </a:t>
            </a:r>
            <a:r>
              <a:rPr lang="en-CA" sz="2000" dirty="0"/>
              <a:t>heating.   </a:t>
            </a:r>
            <a:endParaRPr lang="en-CA" sz="2000" dirty="0" smtClean="0"/>
          </a:p>
          <a:p>
            <a:pPr>
              <a:buFont typeface="Arial" pitchFamily="34" charset="0"/>
              <a:buChar char="•"/>
            </a:pPr>
            <a:r>
              <a:rPr lang="en-CA" sz="2000" dirty="0" smtClean="0"/>
              <a:t>Very </a:t>
            </a:r>
            <a:r>
              <a:rPr lang="en-CA" sz="2000" dirty="0"/>
              <a:t>unstable and are generally sensitive to light and </a:t>
            </a:r>
            <a:r>
              <a:rPr lang="en-CA" sz="2000" dirty="0" smtClean="0"/>
              <a:t/>
            </a:r>
            <a:br>
              <a:rPr lang="en-CA" sz="2000" dirty="0" smtClean="0"/>
            </a:br>
            <a:r>
              <a:rPr lang="en-CA" sz="2000" dirty="0" smtClean="0"/>
              <a:t>should </a:t>
            </a:r>
            <a:r>
              <a:rPr lang="en-CA" sz="2000" dirty="0"/>
              <a:t>be stored in darkness.  </a:t>
            </a:r>
            <a:endParaRPr lang="en-CA" sz="2000" dirty="0" smtClean="0"/>
          </a:p>
          <a:p>
            <a:pPr>
              <a:buFont typeface="Arial" pitchFamily="34" charset="0"/>
              <a:buChar char="•"/>
            </a:pPr>
            <a:r>
              <a:rPr lang="en-CA" sz="2000" dirty="0" smtClean="0"/>
              <a:t>Some substances form </a:t>
            </a:r>
            <a:r>
              <a:rPr lang="en-CA" sz="2000" dirty="0"/>
              <a:t>organic peroxides spontaneously.  </a:t>
            </a:r>
            <a:endParaRPr lang="en-CA" sz="2000" dirty="0" smtClean="0"/>
          </a:p>
          <a:p>
            <a:endParaRPr lang="en-CA" sz="2000" dirty="0" smtClean="0"/>
          </a:p>
          <a:p>
            <a:r>
              <a:rPr lang="en-CA" sz="2000" dirty="0" smtClean="0"/>
              <a:t>Examples of "</a:t>
            </a:r>
            <a:r>
              <a:rPr lang="en-CA" sz="2000" dirty="0"/>
              <a:t>peroxide-forming </a:t>
            </a:r>
            <a:r>
              <a:rPr lang="en-CA" sz="2000" dirty="0" smtClean="0"/>
              <a:t>products" </a:t>
            </a:r>
            <a:r>
              <a:rPr lang="en-CA" sz="2000" dirty="0"/>
              <a:t>are diethyl ether, </a:t>
            </a:r>
            <a:r>
              <a:rPr lang="en-CA" sz="2000" dirty="0" err="1"/>
              <a:t>tetrahydrofuran</a:t>
            </a:r>
            <a:r>
              <a:rPr lang="en-CA" sz="2000" dirty="0"/>
              <a:t> or ethylene glycol </a:t>
            </a:r>
            <a:r>
              <a:rPr lang="en-CA" sz="2000" dirty="0" err="1"/>
              <a:t>dimethyl</a:t>
            </a:r>
            <a:r>
              <a:rPr lang="en-CA" sz="2000" dirty="0"/>
              <a:t> </a:t>
            </a:r>
            <a:r>
              <a:rPr lang="en-CA" sz="2000" dirty="0" smtClean="0"/>
              <a:t>ether</a:t>
            </a:r>
            <a:r>
              <a:rPr lang="en-CA" sz="2000" dirty="0"/>
              <a:t>. </a:t>
            </a:r>
            <a:r>
              <a:rPr lang="en-CA" sz="2000" dirty="0" smtClean="0"/>
              <a:t> </a:t>
            </a:r>
          </a:p>
          <a:p>
            <a:pPr lvl="1">
              <a:buFont typeface="Arial" pitchFamily="34" charset="0"/>
              <a:buChar char="•"/>
            </a:pPr>
            <a:endParaRPr lang="en-CA" sz="1800" dirty="0"/>
          </a:p>
          <a:p>
            <a:r>
              <a:rPr lang="en-CA" sz="2000" dirty="0"/>
              <a:t> </a:t>
            </a:r>
            <a:r>
              <a:rPr lang="en-CA" sz="2000" dirty="0" smtClean="0"/>
              <a:t>Very </a:t>
            </a:r>
            <a:r>
              <a:rPr lang="en-CA" sz="2000" dirty="0"/>
              <a:t>strict safety </a:t>
            </a:r>
            <a:r>
              <a:rPr lang="en-CA" sz="2000" dirty="0" smtClean="0"/>
              <a:t>steps </a:t>
            </a:r>
            <a:r>
              <a:rPr lang="en-CA" sz="2000" dirty="0"/>
              <a:t>are </a:t>
            </a:r>
            <a:r>
              <a:rPr lang="en-CA" sz="2000" dirty="0" smtClean="0"/>
              <a:t>required when working with </a:t>
            </a:r>
            <a:r>
              <a:rPr lang="en-CA" sz="2000" dirty="0"/>
              <a:t>organic </a:t>
            </a:r>
            <a:r>
              <a:rPr lang="en-CA" sz="2000" dirty="0" smtClean="0"/>
              <a:t>peroxides.  </a:t>
            </a:r>
            <a:endParaRPr lang="en-CA" sz="2000"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7550" y="1547540"/>
            <a:ext cx="1044674" cy="1044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24898" y="2362189"/>
            <a:ext cx="1109626" cy="1109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30762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Organic Peroxides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4285047740"/>
              </p:ext>
            </p:extLst>
          </p:nvPr>
        </p:nvGraphicFramePr>
        <p:xfrm>
          <a:off x="234752" y="1794148"/>
          <a:ext cx="7261423" cy="3154680"/>
        </p:xfrm>
        <a:graphic>
          <a:graphicData uri="http://schemas.openxmlformats.org/drawingml/2006/table">
            <a:tbl>
              <a:tblPr firstRow="1" bandRow="1">
                <a:tableStyleId>{5C22544A-7EE6-4342-B048-85BDC9FD1C3A}</a:tableStyleId>
              </a:tblPr>
              <a:tblGrid>
                <a:gridCol w="1689741"/>
                <a:gridCol w="1520456"/>
                <a:gridCol w="1154413"/>
                <a:gridCol w="2896813"/>
              </a:tblGrid>
              <a:tr h="568072">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600" dirty="0" smtClean="0"/>
                        <a:t>Type A</a:t>
                      </a:r>
                      <a:endParaRPr lang="en-CA" sz="1600" dirty="0"/>
                    </a:p>
                  </a:txBody>
                  <a:tcPr>
                    <a:solidFill>
                      <a:srgbClr val="4B2959">
                        <a:alpha val="25000"/>
                      </a:srgbClr>
                    </a:solidFill>
                  </a:tcPr>
                </a:tc>
                <a:tc>
                  <a:txBody>
                    <a:bodyPr/>
                    <a:lstStyle/>
                    <a:p>
                      <a:r>
                        <a:rPr lang="en-CA" sz="1600" dirty="0" smtClean="0"/>
                        <a:t>Exploding</a:t>
                      </a:r>
                      <a:r>
                        <a:rPr lang="en-CA" sz="1600" baseline="0" dirty="0" smtClean="0"/>
                        <a:t> bomb</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Heating may cause an explosion</a:t>
                      </a:r>
                      <a:endParaRPr lang="en-CA" sz="1600" dirty="0"/>
                    </a:p>
                  </a:txBody>
                  <a:tcPr>
                    <a:solidFill>
                      <a:srgbClr val="4B2959">
                        <a:alpha val="25000"/>
                      </a:srgbClr>
                    </a:solidFill>
                  </a:tcPr>
                </a:tc>
              </a:tr>
              <a:tr h="370840">
                <a:tc>
                  <a:txBody>
                    <a:bodyPr/>
                    <a:lstStyle/>
                    <a:p>
                      <a:r>
                        <a:rPr lang="en-CA" sz="1600" dirty="0" smtClean="0"/>
                        <a:t>Type B</a:t>
                      </a:r>
                      <a:endParaRPr lang="en-CA" sz="1600" dirty="0"/>
                    </a:p>
                  </a:txBody>
                  <a:tcPr>
                    <a:solidFill>
                      <a:srgbClr val="4B2959">
                        <a:alpha val="25000"/>
                      </a:srgbClr>
                    </a:solidFill>
                  </a:tcPr>
                </a:tc>
                <a:tc>
                  <a:txBody>
                    <a:bodyPr/>
                    <a:lstStyle/>
                    <a:p>
                      <a:r>
                        <a:rPr lang="en-CA" sz="1600" dirty="0" smtClean="0"/>
                        <a:t>Exploding bomb and</a:t>
                      </a:r>
                    </a:p>
                    <a:p>
                      <a:r>
                        <a:rPr lang="en-CA" sz="1600" dirty="0" smtClean="0"/>
                        <a:t>Flame</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Heating may cause</a:t>
                      </a:r>
                      <a:r>
                        <a:rPr lang="en-CA" sz="1600" baseline="0" dirty="0" smtClean="0"/>
                        <a:t> a fire or explosion</a:t>
                      </a:r>
                      <a:endParaRPr lang="en-CA" sz="1600" dirty="0"/>
                    </a:p>
                  </a:txBody>
                  <a:tcPr>
                    <a:solidFill>
                      <a:srgbClr val="4B2959">
                        <a:alpha val="25000"/>
                      </a:srgbClr>
                    </a:solidFill>
                  </a:tcPr>
                </a:tc>
              </a:tr>
              <a:tr h="370840">
                <a:tc>
                  <a:txBody>
                    <a:bodyPr/>
                    <a:lstStyle/>
                    <a:p>
                      <a:r>
                        <a:rPr lang="en-CA" sz="1600" dirty="0" smtClean="0"/>
                        <a:t>Types C and D</a:t>
                      </a:r>
                      <a:endParaRPr lang="en-CA" sz="1600" dirty="0"/>
                    </a:p>
                  </a:txBody>
                  <a:tcPr>
                    <a:solidFill>
                      <a:srgbClr val="4B2959">
                        <a:alpha val="25000"/>
                      </a:srgbClr>
                    </a:solidFill>
                  </a:tcPr>
                </a:tc>
                <a:tc>
                  <a:txBody>
                    <a:bodyPr/>
                    <a:lstStyle/>
                    <a:p>
                      <a:r>
                        <a:rPr lang="en-CA" sz="1600" dirty="0" smtClean="0"/>
                        <a:t>Flame</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Heating may cause a fire</a:t>
                      </a:r>
                      <a:endParaRPr lang="en-CA" sz="1600" dirty="0"/>
                    </a:p>
                  </a:txBody>
                  <a:tcPr>
                    <a:solidFill>
                      <a:srgbClr val="4B2959">
                        <a:alpha val="25000"/>
                      </a:srgbClr>
                    </a:solidFill>
                  </a:tcPr>
                </a:tc>
              </a:tr>
              <a:tr h="370840">
                <a:tc>
                  <a:txBody>
                    <a:bodyPr/>
                    <a:lstStyle/>
                    <a:p>
                      <a:r>
                        <a:rPr lang="en-CA" sz="1600" dirty="0" smtClean="0"/>
                        <a:t>Types E and F</a:t>
                      </a:r>
                      <a:endParaRPr lang="en-CA" sz="1600" dirty="0"/>
                    </a:p>
                  </a:txBody>
                  <a:tcPr>
                    <a:solidFill>
                      <a:srgbClr val="4B2959">
                        <a:alpha val="25000"/>
                      </a:srgbClr>
                    </a:solidFill>
                  </a:tcPr>
                </a:tc>
                <a:tc>
                  <a:txBody>
                    <a:bodyPr/>
                    <a:lstStyle/>
                    <a:p>
                      <a:r>
                        <a:rPr lang="en-CA" sz="1600" dirty="0" smtClean="0"/>
                        <a:t>Flame</a:t>
                      </a:r>
                      <a:endParaRPr lang="en-CA" sz="1600"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r>
                        <a:rPr lang="en-CA" sz="1600" dirty="0" smtClean="0"/>
                        <a:t>Heating</a:t>
                      </a:r>
                      <a:r>
                        <a:rPr lang="en-CA" sz="1600" baseline="0" dirty="0" smtClean="0"/>
                        <a:t> may cause a fire</a:t>
                      </a:r>
                      <a:endParaRPr lang="en-CA" sz="1600" dirty="0"/>
                    </a:p>
                  </a:txBody>
                  <a:tcPr>
                    <a:solidFill>
                      <a:srgbClr val="4B2959">
                        <a:alpha val="25000"/>
                      </a:srgbClr>
                    </a:solidFill>
                  </a:tcPr>
                </a:tc>
              </a:tr>
              <a:tr h="370840">
                <a:tc>
                  <a:txBody>
                    <a:bodyPr/>
                    <a:lstStyle/>
                    <a:p>
                      <a:r>
                        <a:rPr lang="en-CA" sz="1600" dirty="0" smtClean="0"/>
                        <a:t>Type G</a:t>
                      </a:r>
                      <a:endParaRPr lang="en-CA" sz="1600" dirty="0"/>
                    </a:p>
                  </a:txBody>
                  <a:tcPr>
                    <a:solidFill>
                      <a:srgbClr val="4B2959">
                        <a:alpha val="25000"/>
                      </a:srgbClr>
                    </a:solidFill>
                  </a:tcPr>
                </a:tc>
                <a:tc gridSpan="3">
                  <a:txBody>
                    <a:bodyPr/>
                    <a:lstStyle/>
                    <a:p>
                      <a:r>
                        <a:rPr lang="en-CA" sz="1600" i="1" dirty="0" smtClean="0"/>
                        <a:t>No label</a:t>
                      </a:r>
                      <a:r>
                        <a:rPr lang="en-CA" sz="1600" i="1" baseline="0" dirty="0" smtClean="0"/>
                        <a:t> elements have been assigned</a:t>
                      </a:r>
                      <a:endParaRPr lang="en-CA" sz="1600" i="1" dirty="0"/>
                    </a:p>
                  </a:txBody>
                  <a:tcPr>
                    <a:solidFill>
                      <a:srgbClr val="4B2959">
                        <a:alpha val="25000"/>
                      </a:srgbClr>
                    </a:solidFill>
                  </a:tcPr>
                </a:tc>
                <a:tc hMerge="1">
                  <a:txBody>
                    <a:bodyPr/>
                    <a:lstStyle/>
                    <a:p>
                      <a:endParaRPr lang="en-CA" sz="1600" dirty="0"/>
                    </a:p>
                  </a:txBody>
                  <a:tcPr>
                    <a:solidFill>
                      <a:srgbClr val="4B2959">
                        <a:alpha val="25000"/>
                      </a:srgbClr>
                    </a:solidFill>
                  </a:tcPr>
                </a:tc>
                <a:tc hMerge="1">
                  <a:txBody>
                    <a:bodyPr/>
                    <a:lstStyle/>
                    <a:p>
                      <a:endParaRPr lang="en-CA" sz="1600" dirty="0"/>
                    </a:p>
                  </a:txBody>
                  <a:tcPr>
                    <a:solidFill>
                      <a:srgbClr val="4B2959">
                        <a:alpha val="25000"/>
                      </a:srgbClr>
                    </a:solidFill>
                  </a:tcPr>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80682" y="2478875"/>
            <a:ext cx="497160" cy="497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17434" y="3089367"/>
            <a:ext cx="493468" cy="4934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2213" y="3093766"/>
            <a:ext cx="497160" cy="4971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69734" y="3889463"/>
            <a:ext cx="493468" cy="4934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78201" y="4456729"/>
            <a:ext cx="493468" cy="4934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16314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Organic Peroxides</a:t>
            </a:r>
            <a:endParaRPr lang="en-CA" dirty="0"/>
          </a:p>
        </p:txBody>
      </p:sp>
      <p:sp>
        <p:nvSpPr>
          <p:cNvPr id="2" name="Content Placeholder 1"/>
          <p:cNvSpPr>
            <a:spLocks noGrp="1"/>
          </p:cNvSpPr>
          <p:nvPr>
            <p:ph sz="quarter" idx="1"/>
          </p:nvPr>
        </p:nvSpPr>
        <p:spPr>
          <a:xfrm>
            <a:off x="200843" y="1600225"/>
            <a:ext cx="8724081" cy="4873752"/>
          </a:xfrm>
        </p:spPr>
        <p:txBody>
          <a:bodyPr>
            <a:noAutofit/>
          </a:bodyPr>
          <a:lstStyle/>
          <a:p>
            <a:pPr marL="0" indent="0">
              <a:buNone/>
            </a:pPr>
            <a:r>
              <a:rPr lang="en-CA" sz="1800" b="1" dirty="0"/>
              <a:t>Key Precautions</a:t>
            </a:r>
            <a:endParaRPr lang="en-CA" sz="1800" dirty="0"/>
          </a:p>
          <a:p>
            <a:pPr lvl="0">
              <a:buFont typeface="Arial" pitchFamily="34" charset="0"/>
              <a:buChar char="•"/>
            </a:pPr>
            <a:r>
              <a:rPr lang="en-CA" sz="1600" dirty="0" smtClean="0"/>
              <a:t>Use </a:t>
            </a:r>
            <a:r>
              <a:rPr lang="en-CA" sz="1600" dirty="0"/>
              <a:t>only in well-ventilated areas.  Use the smallest amount necessary for the job</a:t>
            </a:r>
            <a:r>
              <a:rPr lang="en-CA" sz="1600" dirty="0" smtClean="0"/>
              <a:t>.  </a:t>
            </a:r>
            <a:br>
              <a:rPr lang="en-CA" sz="1600" dirty="0" smtClean="0"/>
            </a:br>
            <a:r>
              <a:rPr lang="en-CA" sz="1600" dirty="0" smtClean="0"/>
              <a:t>Minimize </a:t>
            </a:r>
            <a:r>
              <a:rPr lang="en-CA" sz="1600" dirty="0"/>
              <a:t>release into the </a:t>
            </a:r>
            <a:r>
              <a:rPr lang="en-CA" sz="1600" dirty="0" smtClean="0"/>
              <a:t>air</a:t>
            </a:r>
            <a:r>
              <a:rPr lang="en-CA" sz="1600" dirty="0"/>
              <a:t>. </a:t>
            </a:r>
            <a:endParaRPr lang="en-CA" sz="1600" dirty="0" smtClean="0"/>
          </a:p>
          <a:p>
            <a:pPr lvl="0">
              <a:buFont typeface="Arial" pitchFamily="34" charset="0"/>
              <a:buChar char="•"/>
            </a:pPr>
            <a:r>
              <a:rPr lang="en-CA" sz="1600" dirty="0" smtClean="0"/>
              <a:t>Inspect </a:t>
            </a:r>
            <a:r>
              <a:rPr lang="en-CA" sz="1600" dirty="0"/>
              <a:t>containers and storage area regularly for signs of leakage or damage. </a:t>
            </a:r>
            <a:r>
              <a:rPr lang="en-CA" sz="1600" dirty="0" smtClean="0"/>
              <a:t/>
            </a:r>
            <a:br>
              <a:rPr lang="en-CA" sz="1600" dirty="0" smtClean="0"/>
            </a:br>
            <a:r>
              <a:rPr lang="en-CA" sz="1600" dirty="0" smtClean="0"/>
              <a:t>Some </a:t>
            </a:r>
            <a:r>
              <a:rPr lang="en-CA" sz="1600" dirty="0"/>
              <a:t>are sensitive to friction, shock </a:t>
            </a:r>
            <a:r>
              <a:rPr lang="en-CA" sz="1600" dirty="0" smtClean="0"/>
              <a:t>(</a:t>
            </a:r>
            <a:r>
              <a:rPr lang="en-CA" sz="1600" dirty="0"/>
              <a:t>e.g. dropping or bumping container).  </a:t>
            </a:r>
          </a:p>
          <a:p>
            <a:pPr lvl="0">
              <a:buFont typeface="Arial" pitchFamily="34" charset="0"/>
              <a:buChar char="•"/>
            </a:pPr>
            <a:r>
              <a:rPr lang="en-CA" sz="1600" dirty="0" smtClean="0"/>
              <a:t>Keep </a:t>
            </a:r>
            <a:r>
              <a:rPr lang="en-CA" sz="1600" dirty="0"/>
              <a:t>in a cool and dry, in a well-ventilated area and away from direct sunlight and according to any other conditions that may be required</a:t>
            </a:r>
            <a:r>
              <a:rPr lang="en-CA" sz="1600" dirty="0" smtClean="0"/>
              <a:t>. </a:t>
            </a:r>
            <a:r>
              <a:rPr lang="en-CA" sz="1600" dirty="0"/>
              <a:t>Follow the </a:t>
            </a:r>
            <a:r>
              <a:rPr lang="en-CA" sz="1600" dirty="0" smtClean="0"/>
              <a:t>supplier's recommendations </a:t>
            </a:r>
            <a:r>
              <a:rPr lang="en-CA" sz="1600" dirty="0"/>
              <a:t>for storage temperatures.   </a:t>
            </a:r>
            <a:endParaRPr lang="en-CA" sz="1600" dirty="0" smtClean="0"/>
          </a:p>
          <a:p>
            <a:pPr lvl="0">
              <a:buFont typeface="Arial" pitchFamily="34" charset="0"/>
              <a:buChar char="•"/>
            </a:pPr>
            <a:r>
              <a:rPr lang="en-CA" sz="1600" dirty="0" smtClean="0"/>
              <a:t>Keep </a:t>
            </a:r>
            <a:r>
              <a:rPr lang="en-CA" sz="1600" dirty="0"/>
              <a:t>the amount of these </a:t>
            </a:r>
            <a:r>
              <a:rPr lang="en-CA" sz="1600" dirty="0" smtClean="0"/>
              <a:t>products </a:t>
            </a:r>
            <a:r>
              <a:rPr lang="en-CA" sz="1600" dirty="0"/>
              <a:t>in storage as small as possible.  </a:t>
            </a:r>
            <a:endParaRPr lang="en-CA" sz="1600" dirty="0" smtClean="0"/>
          </a:p>
          <a:p>
            <a:pPr lvl="0">
              <a:buFont typeface="Arial" pitchFamily="34" charset="0"/>
              <a:buChar char="•"/>
            </a:pPr>
            <a:r>
              <a:rPr lang="en-CA" sz="1600" dirty="0" smtClean="0"/>
              <a:t>Check stabilizer/inhibitor levels regularly and replenish as necessary.</a:t>
            </a:r>
          </a:p>
          <a:p>
            <a:pPr lvl="0">
              <a:buFont typeface="Arial" pitchFamily="34" charset="0"/>
              <a:buChar char="•"/>
            </a:pPr>
            <a:r>
              <a:rPr lang="en-CA" sz="1600" dirty="0" smtClean="0"/>
              <a:t>Keep </a:t>
            </a:r>
            <a:r>
              <a:rPr lang="en-CA" sz="1600" dirty="0"/>
              <a:t>away from heat and eliminate ignition sources such as sparks or open flames.  Keep combustible materials away from area where the </a:t>
            </a:r>
            <a:r>
              <a:rPr lang="en-CA" sz="1600" dirty="0" smtClean="0"/>
              <a:t>product </a:t>
            </a:r>
            <a:r>
              <a:rPr lang="en-CA" sz="1600" dirty="0"/>
              <a:t>is used (e.g.  oily rags, cardboard boxes).   </a:t>
            </a:r>
            <a:r>
              <a:rPr lang="en-CA" sz="1600" dirty="0" smtClean="0"/>
              <a:t>No smoking.  </a:t>
            </a:r>
            <a:endParaRPr lang="en-CA" sz="1600" dirty="0"/>
          </a:p>
          <a:p>
            <a:pPr lvl="0">
              <a:buFont typeface="Arial" pitchFamily="34" charset="0"/>
              <a:buChar char="•"/>
            </a:pPr>
            <a:r>
              <a:rPr lang="en-CA" sz="1600" dirty="0"/>
              <a:t>Keep work surfaces clean.  Promptly and properly clean up </a:t>
            </a:r>
            <a:r>
              <a:rPr lang="en-CA" sz="1600" dirty="0" smtClean="0"/>
              <a:t>spilled product.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9900" y="864915"/>
            <a:ext cx="1044674" cy="1044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57886" y="875927"/>
            <a:ext cx="1008751" cy="10087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219155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Corrosive to Metals</a:t>
            </a:r>
            <a:endParaRPr lang="en-CA" dirty="0"/>
          </a:p>
        </p:txBody>
      </p:sp>
      <p:sp>
        <p:nvSpPr>
          <p:cNvPr id="2" name="Content Placeholder 1"/>
          <p:cNvSpPr>
            <a:spLocks noGrp="1"/>
          </p:cNvSpPr>
          <p:nvPr>
            <p:ph sz="quarter" idx="1"/>
          </p:nvPr>
        </p:nvSpPr>
        <p:spPr>
          <a:xfrm>
            <a:off x="267518" y="1676425"/>
            <a:ext cx="7342957" cy="3695675"/>
          </a:xfrm>
        </p:spPr>
        <p:txBody>
          <a:bodyPr>
            <a:normAutofit/>
          </a:bodyPr>
          <a:lstStyle/>
          <a:p>
            <a:r>
              <a:rPr lang="en-CA" dirty="0" smtClean="0"/>
              <a:t>Products </a:t>
            </a:r>
            <a:r>
              <a:rPr lang="en-CA" dirty="0"/>
              <a:t>that are corrosive to </a:t>
            </a:r>
            <a:r>
              <a:rPr lang="en-CA" dirty="0" smtClean="0"/>
              <a:t>metals can </a:t>
            </a:r>
            <a:r>
              <a:rPr lang="en-CA" dirty="0"/>
              <a:t>damage or destroy metals (such as steel and aluminum</a:t>
            </a:r>
            <a:r>
              <a:rPr lang="en-CA" dirty="0" smtClean="0"/>
              <a:t>)</a:t>
            </a:r>
          </a:p>
          <a:p>
            <a:pPr lvl="1">
              <a:buFont typeface="Arial" pitchFamily="34" charset="0"/>
              <a:buChar char="•"/>
            </a:pPr>
            <a:r>
              <a:rPr lang="en-CA" dirty="0" smtClean="0"/>
              <a:t>Examples: nitric </a:t>
            </a:r>
            <a:r>
              <a:rPr lang="en-CA" dirty="0"/>
              <a:t>acid, hydrochloric acid and sodium hydroxide </a:t>
            </a:r>
            <a:r>
              <a:rPr lang="en-CA" dirty="0" smtClean="0"/>
              <a:t>solutions</a:t>
            </a:r>
          </a:p>
          <a:p>
            <a:endParaRPr lang="en-CA" dirty="0" smtClean="0"/>
          </a:p>
          <a:p>
            <a:r>
              <a:rPr lang="en-CA" dirty="0" smtClean="0"/>
              <a:t>When </a:t>
            </a:r>
            <a:r>
              <a:rPr lang="en-CA" dirty="0"/>
              <a:t>a corrosive “eats” through a container, the </a:t>
            </a:r>
            <a:r>
              <a:rPr lang="en-CA" dirty="0" smtClean="0"/>
              <a:t>product may </a:t>
            </a:r>
            <a:r>
              <a:rPr lang="en-CA" dirty="0"/>
              <a:t>spill </a:t>
            </a:r>
            <a:r>
              <a:rPr lang="en-CA" dirty="0" smtClean="0"/>
              <a:t>causing damage, </a:t>
            </a:r>
            <a:r>
              <a:rPr lang="en-CA" dirty="0"/>
              <a:t>and potential </a:t>
            </a:r>
            <a:r>
              <a:rPr lang="en-CA" dirty="0" smtClean="0"/>
              <a:t>injury or exposure </a:t>
            </a:r>
            <a:r>
              <a:rPr lang="en-CA" dirty="0"/>
              <a:t>for workers in the </a:t>
            </a:r>
            <a:r>
              <a:rPr lang="en-CA" dirty="0" smtClean="0"/>
              <a:t>area.</a:t>
            </a:r>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16911" y="959396"/>
            <a:ext cx="1466453" cy="1466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0253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Corrosive to Metals</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129750128"/>
              </p:ext>
            </p:extLst>
          </p:nvPr>
        </p:nvGraphicFramePr>
        <p:xfrm>
          <a:off x="333374" y="2993528"/>
          <a:ext cx="8362951" cy="1280160"/>
        </p:xfrm>
        <a:graphic>
          <a:graphicData uri="http://schemas.openxmlformats.org/drawingml/2006/table">
            <a:tbl>
              <a:tblPr firstRow="1" bandRow="1">
                <a:tableStyleId>{5C22544A-7EE6-4342-B048-85BDC9FD1C3A}</a:tableStyleId>
              </a:tblPr>
              <a:tblGrid>
                <a:gridCol w="1773254"/>
                <a:gridCol w="2016041"/>
                <a:gridCol w="1935399"/>
                <a:gridCol w="2638257"/>
              </a:tblGrid>
              <a:tr h="568072">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Corrosion</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May be corrosive to metals</a:t>
                      </a:r>
                      <a:endParaRPr lang="en-CA" dirty="0"/>
                    </a:p>
                  </a:txBody>
                  <a:tcPr>
                    <a:solidFill>
                      <a:srgbClr val="4B2959">
                        <a:alpha val="25000"/>
                      </a:srgbClr>
                    </a:solidFill>
                  </a:tcPr>
                </a:tc>
              </a:tr>
            </a:tbl>
          </a:graphicData>
        </a:graphic>
      </p:graphicFrame>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54961" y="1235621"/>
            <a:ext cx="1466453" cy="14664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5313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Corrosive to Metals</a:t>
            </a:r>
            <a:endParaRPr lang="en-CA" dirty="0"/>
          </a:p>
        </p:txBody>
      </p:sp>
      <p:sp>
        <p:nvSpPr>
          <p:cNvPr id="2" name="Content Placeholder 1"/>
          <p:cNvSpPr>
            <a:spLocks noGrp="1"/>
          </p:cNvSpPr>
          <p:nvPr>
            <p:ph sz="quarter" idx="1"/>
          </p:nvPr>
        </p:nvSpPr>
        <p:spPr>
          <a:xfrm>
            <a:off x="190500" y="1628800"/>
            <a:ext cx="8420099" cy="4543400"/>
          </a:xfrm>
        </p:spPr>
        <p:txBody>
          <a:bodyPr>
            <a:normAutofit fontScale="92500" lnSpcReduction="10000"/>
          </a:bodyPr>
          <a:lstStyle/>
          <a:p>
            <a:pPr marL="0" indent="0">
              <a:buNone/>
            </a:pPr>
            <a:r>
              <a:rPr lang="en-CA" sz="2200" b="1" dirty="0"/>
              <a:t>Key Precautions</a:t>
            </a:r>
            <a:endParaRPr lang="en-CA" sz="2200" dirty="0"/>
          </a:p>
          <a:p>
            <a:pPr lvl="0">
              <a:buFont typeface="Arial" pitchFamily="34" charset="0"/>
              <a:buChar char="•"/>
            </a:pPr>
            <a:r>
              <a:rPr lang="en-CA" sz="2200" dirty="0" smtClean="0"/>
              <a:t>Inspect </a:t>
            </a:r>
            <a:r>
              <a:rPr lang="en-CA" sz="2200" dirty="0"/>
              <a:t>containers of </a:t>
            </a:r>
            <a:r>
              <a:rPr lang="en-CA" sz="2200" dirty="0" smtClean="0"/>
              <a:t>corrosives </a:t>
            </a:r>
            <a:r>
              <a:rPr lang="en-CA" sz="2200" dirty="0"/>
              <a:t>for damage or </a:t>
            </a:r>
            <a:r>
              <a:rPr lang="en-CA" sz="2200" dirty="0" smtClean="0"/>
              <a:t>leaks </a:t>
            </a:r>
            <a:r>
              <a:rPr lang="en-CA" sz="2200" dirty="0"/>
              <a:t>before </a:t>
            </a:r>
            <a:r>
              <a:rPr lang="en-CA" sz="2200" dirty="0" smtClean="0"/>
              <a:t>handling.</a:t>
            </a:r>
            <a:endParaRPr lang="en-CA" sz="2200" dirty="0"/>
          </a:p>
          <a:p>
            <a:pPr lvl="0">
              <a:buFont typeface="Arial" pitchFamily="34" charset="0"/>
              <a:buChar char="•"/>
            </a:pPr>
            <a:r>
              <a:rPr lang="en-CA" sz="2200" dirty="0"/>
              <a:t>Do not add water to corrosive </a:t>
            </a:r>
            <a:r>
              <a:rPr lang="en-CA" sz="2200" dirty="0" smtClean="0"/>
              <a:t>products </a:t>
            </a:r>
            <a:r>
              <a:rPr lang="en-CA" sz="2200" dirty="0"/>
              <a:t>because this can cause a violent reaction.  </a:t>
            </a:r>
            <a:r>
              <a:rPr lang="en-CA" sz="2200" dirty="0" smtClean="0"/>
              <a:t>When mixing, add corrosive to cold water slowly, in </a:t>
            </a:r>
            <a:r>
              <a:rPr lang="en-CA" sz="2200" dirty="0"/>
              <a:t>small amounts, </a:t>
            </a:r>
            <a:r>
              <a:rPr lang="en-CA" sz="2200" dirty="0" smtClean="0"/>
              <a:t>stirring frequently.</a:t>
            </a:r>
            <a:endParaRPr lang="en-CA" sz="2200" dirty="0"/>
          </a:p>
          <a:p>
            <a:pPr lvl="0">
              <a:buFont typeface="Arial" pitchFamily="34" charset="0"/>
              <a:buChar char="•"/>
            </a:pPr>
            <a:r>
              <a:rPr lang="en-CA" sz="2200" dirty="0"/>
              <a:t>Prevent the release </a:t>
            </a:r>
            <a:r>
              <a:rPr lang="en-CA" sz="2200" dirty="0" smtClean="0"/>
              <a:t>into </a:t>
            </a:r>
            <a:r>
              <a:rPr lang="en-CA" sz="2200" dirty="0"/>
              <a:t>the workplace</a:t>
            </a:r>
            <a:r>
              <a:rPr lang="en-CA" sz="2200" dirty="0" smtClean="0"/>
              <a:t>.  Use </a:t>
            </a:r>
            <a:r>
              <a:rPr lang="en-CA" sz="2200" dirty="0"/>
              <a:t>only in well-ventilated areas.  Use the smallest amount necessary. </a:t>
            </a:r>
            <a:endParaRPr lang="en-CA" sz="2200" dirty="0" smtClean="0"/>
          </a:p>
          <a:p>
            <a:pPr lvl="0">
              <a:buFont typeface="Arial" pitchFamily="34" charset="0"/>
              <a:buChar char="•"/>
            </a:pPr>
            <a:r>
              <a:rPr lang="en-CA" sz="2200" dirty="0" smtClean="0"/>
              <a:t>Dispense </a:t>
            </a:r>
            <a:r>
              <a:rPr lang="en-CA" sz="2200" dirty="0"/>
              <a:t>corrosives carefully and keep containers closed when not in use.  Use corrosion-resistant </a:t>
            </a:r>
            <a:r>
              <a:rPr lang="en-CA" sz="2200" dirty="0" smtClean="0"/>
              <a:t>equipment.   </a:t>
            </a:r>
          </a:p>
          <a:p>
            <a:pPr lvl="0">
              <a:buFont typeface="Arial" pitchFamily="34" charset="0"/>
              <a:buChar char="•"/>
            </a:pPr>
            <a:r>
              <a:rPr lang="en-CA" sz="2200" dirty="0" smtClean="0"/>
              <a:t>Clean </a:t>
            </a:r>
            <a:r>
              <a:rPr lang="en-CA" sz="2200" dirty="0"/>
              <a:t>up any spills </a:t>
            </a:r>
            <a:r>
              <a:rPr lang="en-CA" sz="2200" dirty="0" smtClean="0"/>
              <a:t>promptly </a:t>
            </a:r>
            <a:r>
              <a:rPr lang="en-CA" sz="2200" dirty="0"/>
              <a:t>and safely. </a:t>
            </a:r>
            <a:endParaRPr lang="en-CA" sz="2200" dirty="0" smtClean="0"/>
          </a:p>
          <a:p>
            <a:pPr>
              <a:buFont typeface="Arial" pitchFamily="34" charset="0"/>
              <a:buChar char="•"/>
            </a:pPr>
            <a:r>
              <a:rPr lang="en-CA" sz="2200" dirty="0"/>
              <a:t>Use only the types of resistant containers recommended by the </a:t>
            </a:r>
            <a:r>
              <a:rPr lang="en-CA" sz="2200" dirty="0" smtClean="0"/>
              <a:t>supplier.</a:t>
            </a:r>
          </a:p>
          <a:p>
            <a:pPr>
              <a:buFont typeface="Arial" pitchFamily="34" charset="0"/>
              <a:buChar char="•"/>
            </a:pPr>
            <a:r>
              <a:rPr lang="en-CA" sz="2200" dirty="0"/>
              <a:t>Avoid direct </a:t>
            </a:r>
            <a:r>
              <a:rPr lang="en-CA" sz="2200" dirty="0" smtClean="0"/>
              <a:t>contact.</a:t>
            </a:r>
          </a:p>
          <a:p>
            <a:pPr lvl="0">
              <a:buFont typeface="Arial" pitchFamily="34" charset="0"/>
              <a:buChar char="•"/>
            </a:pPr>
            <a:r>
              <a:rPr lang="en-CA" sz="2200" dirty="0"/>
              <a:t>Store away from incompatible materials and in a cool, dry, well-ventilated </a:t>
            </a:r>
            <a:r>
              <a:rPr lang="en-CA" sz="2200" dirty="0" smtClean="0"/>
              <a:t>area, </a:t>
            </a:r>
            <a:r>
              <a:rPr lang="en-CA" sz="2200" dirty="0"/>
              <a:t>and out of direct </a:t>
            </a:r>
            <a:r>
              <a:rPr lang="en-CA" sz="2200" dirty="0" smtClean="0"/>
              <a:t>sunlight.</a:t>
            </a:r>
            <a:endParaRPr lang="en-CA" sz="2200" dirty="0"/>
          </a:p>
          <a:p>
            <a:endParaRPr lang="en-CA" dirty="0"/>
          </a:p>
          <a:p>
            <a:pPr lvl="0"/>
            <a:endParaRPr lang="en-CA" dirty="0" smtClean="0"/>
          </a:p>
          <a:p>
            <a:pPr lvl="0"/>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97040" y="898481"/>
            <a:ext cx="1313092" cy="13130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64232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Combustible Dusts</a:t>
            </a:r>
            <a:endParaRPr lang="en-CA" dirty="0"/>
          </a:p>
        </p:txBody>
      </p:sp>
      <p:sp>
        <p:nvSpPr>
          <p:cNvPr id="3" name="Content Placeholder 2"/>
          <p:cNvSpPr>
            <a:spLocks noGrp="1"/>
          </p:cNvSpPr>
          <p:nvPr>
            <p:ph idx="1"/>
          </p:nvPr>
        </p:nvSpPr>
        <p:spPr>
          <a:xfrm>
            <a:off x="231139" y="1754373"/>
            <a:ext cx="8446135" cy="2466754"/>
          </a:xfrm>
        </p:spPr>
        <p:txBody>
          <a:bodyPr/>
          <a:lstStyle/>
          <a:p>
            <a:r>
              <a:rPr lang="en-CA" sz="2000" dirty="0" smtClean="0"/>
              <a:t>Combustible dust is defined means “a mixture or substance that is in the form of finely divided solid particles that, upon ignition, is liable to catch fire or explode when dispersed in air”.</a:t>
            </a:r>
          </a:p>
          <a:p>
            <a:r>
              <a:rPr lang="en-CA" sz="2000" dirty="0" smtClean="0"/>
              <a:t>Examples:  </a:t>
            </a:r>
          </a:p>
          <a:p>
            <a:pPr lvl="1">
              <a:buFont typeface="Arial" pitchFamily="34" charset="0"/>
              <a:buChar char="•"/>
            </a:pPr>
            <a:r>
              <a:rPr lang="en-CA" sz="1800" dirty="0" smtClean="0"/>
              <a:t>Most solid organic materials (such as sugar, flour, grain, wood, etc.)</a:t>
            </a:r>
          </a:p>
          <a:p>
            <a:pPr lvl="1">
              <a:buFont typeface="Arial" pitchFamily="34" charset="0"/>
              <a:buChar char="•"/>
            </a:pPr>
            <a:r>
              <a:rPr lang="en-CA" sz="1800" dirty="0" smtClean="0"/>
              <a:t>Many metals</a:t>
            </a:r>
          </a:p>
          <a:p>
            <a:pPr lvl="1">
              <a:buFont typeface="Arial" pitchFamily="34" charset="0"/>
              <a:buChar char="•"/>
            </a:pPr>
            <a:r>
              <a:rPr lang="en-CA" sz="1800" dirty="0" smtClean="0"/>
              <a:t>Some </a:t>
            </a:r>
            <a:r>
              <a:rPr lang="en-CA" sz="1800" dirty="0" err="1" smtClean="0"/>
              <a:t>nonmetallic</a:t>
            </a:r>
            <a:r>
              <a:rPr lang="en-CA" sz="1800" dirty="0" smtClean="0"/>
              <a:t> inorganic materials</a:t>
            </a:r>
            <a:endParaRPr lang="en-CA" sz="1800" dirty="0"/>
          </a:p>
        </p:txBody>
      </p:sp>
      <p:graphicFrame>
        <p:nvGraphicFramePr>
          <p:cNvPr id="4" name="Content Placeholder 2"/>
          <p:cNvGraphicFramePr>
            <a:graphicFrameLocks/>
          </p:cNvGraphicFramePr>
          <p:nvPr>
            <p:extLst>
              <p:ext uri="{D42A27DB-BD31-4B8C-83A1-F6EECF244321}">
                <p14:modId xmlns:p14="http://schemas.microsoft.com/office/powerpoint/2010/main" val="3129750128"/>
              </p:ext>
            </p:extLst>
          </p:nvPr>
        </p:nvGraphicFramePr>
        <p:xfrm>
          <a:off x="266699" y="4450853"/>
          <a:ext cx="8362951" cy="1402080"/>
        </p:xfrm>
        <a:graphic>
          <a:graphicData uri="http://schemas.openxmlformats.org/drawingml/2006/table">
            <a:tbl>
              <a:tblPr firstRow="1" bandRow="1">
                <a:tableStyleId>{5C22544A-7EE6-4342-B048-85BDC9FD1C3A}</a:tableStyleId>
              </a:tblPr>
              <a:tblGrid>
                <a:gridCol w="1773254"/>
                <a:gridCol w="2016041"/>
                <a:gridCol w="1935399"/>
                <a:gridCol w="2638257"/>
              </a:tblGrid>
              <a:tr h="568072">
                <a:tc>
                  <a:txBody>
                    <a:bodyPr/>
                    <a:lstStyle/>
                    <a:p>
                      <a:r>
                        <a:rPr lang="en-CA" sz="1600" dirty="0" smtClean="0"/>
                        <a:t>Hazard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 statement</a:t>
                      </a:r>
                      <a:endParaRPr lang="en-CA" sz="1600"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i="1" dirty="0" smtClean="0"/>
                        <a:t>No</a:t>
                      </a:r>
                      <a:r>
                        <a:rPr lang="en-CA" sz="1600" i="1" baseline="0" dirty="0" smtClean="0"/>
                        <a:t> pictogram </a:t>
                      </a:r>
                      <a:endParaRPr lang="en-CA" sz="1600" i="1"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r>
                        <a:rPr lang="en-CA" sz="1600" dirty="0" smtClean="0"/>
                        <a:t>May form combustible dust</a:t>
                      </a:r>
                      <a:r>
                        <a:rPr lang="en-CA" sz="1600" baseline="0" dirty="0" smtClean="0"/>
                        <a:t> concentration in air</a:t>
                      </a:r>
                      <a:endParaRPr lang="en-CA" sz="1600" dirty="0"/>
                    </a:p>
                  </a:txBody>
                  <a:tcPr>
                    <a:solidFill>
                      <a:srgbClr val="4B2959">
                        <a:alpha val="25000"/>
                      </a:srgbClr>
                    </a:solidFill>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776" y="980728"/>
            <a:ext cx="8962224" cy="685800"/>
          </a:xfrm>
        </p:spPr>
        <p:txBody>
          <a:bodyPr/>
          <a:lstStyle/>
          <a:p>
            <a:pPr algn="l"/>
            <a:r>
              <a:rPr lang="en-US" altLang="en-US" sz="4000" dirty="0" smtClean="0"/>
              <a:t>Workplace Responsibility System (WRS)</a:t>
            </a:r>
            <a:endParaRPr lang="en-CA" sz="4000" dirty="0"/>
          </a:p>
        </p:txBody>
      </p:sp>
      <p:sp>
        <p:nvSpPr>
          <p:cNvPr id="5" name="Content Placeholder 4"/>
          <p:cNvSpPr>
            <a:spLocks noGrp="1"/>
          </p:cNvSpPr>
          <p:nvPr>
            <p:ph idx="1"/>
          </p:nvPr>
        </p:nvSpPr>
        <p:spPr/>
        <p:txBody>
          <a:bodyPr/>
          <a:lstStyle/>
          <a:p>
            <a:pPr>
              <a:spcAft>
                <a:spcPts val="3000"/>
              </a:spcAft>
            </a:pPr>
            <a:r>
              <a:rPr lang="en-US" altLang="en-US" dirty="0" smtClean="0"/>
              <a:t>Used to be known as the “internal responsibility system (IRS)”.</a:t>
            </a:r>
          </a:p>
          <a:p>
            <a:pPr>
              <a:spcAft>
                <a:spcPts val="3000"/>
              </a:spcAft>
            </a:pPr>
            <a:r>
              <a:rPr lang="en-US" altLang="en-US" dirty="0" smtClean="0">
                <a:latin typeface="Franklin Gothic Medium" panose="020B0603020102020204" pitchFamily="34" charset="0"/>
              </a:rPr>
              <a:t>Foundation:</a:t>
            </a:r>
            <a:r>
              <a:rPr lang="en-US" altLang="en-US" dirty="0" smtClean="0"/>
              <a:t> Everyone in workplace (both workers and employers) is responsible for their own health and safety, and for health and safety of others.</a:t>
            </a:r>
          </a:p>
          <a:p>
            <a:r>
              <a:rPr lang="en-US" altLang="en-US" dirty="0" smtClean="0"/>
              <a:t>Employer and workers work together to identify, assess and resolve health and safety concerns in workplace.</a:t>
            </a:r>
          </a:p>
          <a:p>
            <a:endParaRPr lang="en-CA" dirty="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Combustible Dusts</a:t>
            </a:r>
            <a:endParaRPr lang="en-CA" dirty="0"/>
          </a:p>
        </p:txBody>
      </p:sp>
      <p:sp>
        <p:nvSpPr>
          <p:cNvPr id="3" name="Content Placeholder 2"/>
          <p:cNvSpPr>
            <a:spLocks noGrp="1"/>
          </p:cNvSpPr>
          <p:nvPr>
            <p:ph idx="1"/>
          </p:nvPr>
        </p:nvSpPr>
        <p:spPr>
          <a:xfrm>
            <a:off x="193039" y="1670322"/>
            <a:ext cx="8617585" cy="4349478"/>
          </a:xfrm>
        </p:spPr>
        <p:txBody>
          <a:bodyPr/>
          <a:lstStyle/>
          <a:p>
            <a:r>
              <a:rPr lang="en-CA" b="1" dirty="0" smtClean="0"/>
              <a:t>Key Precautions</a:t>
            </a:r>
          </a:p>
          <a:p>
            <a:pPr>
              <a:buFont typeface="Arial" pitchFamily="34" charset="0"/>
              <a:buChar char="•"/>
            </a:pPr>
            <a:r>
              <a:rPr lang="en-CA" dirty="0" smtClean="0"/>
              <a:t>Where possible, avoid horizontal surfaces (such as window ledges, beams, light fittings, etc.) where dust can accumulate.</a:t>
            </a:r>
          </a:p>
          <a:p>
            <a:pPr>
              <a:buFont typeface="Arial" pitchFamily="34" charset="0"/>
              <a:buChar char="•"/>
            </a:pPr>
            <a:r>
              <a:rPr lang="en-CA" dirty="0" smtClean="0"/>
              <a:t>Do not use brooms or compressed air hoses to clean surfaces.  </a:t>
            </a:r>
          </a:p>
          <a:p>
            <a:pPr>
              <a:buFont typeface="Arial" pitchFamily="34" charset="0"/>
              <a:buChar char="•"/>
            </a:pPr>
            <a:r>
              <a:rPr lang="en-CA" dirty="0" smtClean="0"/>
              <a:t>Remove open flames, sparks, friction, heat sources and other sources of ignition.</a:t>
            </a:r>
          </a:p>
          <a:p>
            <a:pPr>
              <a:buFont typeface="Arial" pitchFamily="34" charset="0"/>
              <a:buChar char="•"/>
            </a:pPr>
            <a:r>
              <a:rPr lang="en-CA" dirty="0" smtClean="0"/>
              <a:t>Inspect for dust at regular intervals.</a:t>
            </a:r>
          </a:p>
          <a:p>
            <a:pPr>
              <a:buFont typeface="Arial" pitchFamily="34" charset="0"/>
              <a:buChar char="•"/>
            </a:pPr>
            <a:r>
              <a:rPr lang="en-CA" dirty="0" smtClean="0"/>
              <a:t>Use proper equipment and techniques when cleaning dust.  Care must be taken to minimize dust clouds, and only use vacuums approved for dust collection.</a:t>
            </a:r>
            <a:endParaRPr lang="en-CA"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Simple Asphyxiants</a:t>
            </a:r>
            <a:endParaRPr lang="en-CA" dirty="0"/>
          </a:p>
        </p:txBody>
      </p:sp>
      <p:sp>
        <p:nvSpPr>
          <p:cNvPr id="3" name="Content Placeholder 2"/>
          <p:cNvSpPr>
            <a:spLocks noGrp="1"/>
          </p:cNvSpPr>
          <p:nvPr>
            <p:ph idx="1"/>
          </p:nvPr>
        </p:nvSpPr>
        <p:spPr>
          <a:xfrm>
            <a:off x="193040" y="2060847"/>
            <a:ext cx="8334272" cy="1634853"/>
          </a:xfrm>
        </p:spPr>
        <p:txBody>
          <a:bodyPr/>
          <a:lstStyle/>
          <a:p>
            <a:r>
              <a:rPr lang="en-CA" dirty="0" smtClean="0"/>
              <a:t>Asphyxiants are gases that are able to displace (replace) oxygen in the air.   Death from suffocation can occur. </a:t>
            </a:r>
          </a:p>
          <a:p>
            <a:endParaRPr lang="en-CA" dirty="0" smtClean="0"/>
          </a:p>
          <a:p>
            <a:r>
              <a:rPr lang="en-CA" dirty="0" smtClean="0"/>
              <a:t>Examples include carbon dioxide and carbon monoxide.</a:t>
            </a:r>
            <a:endParaRPr lang="en-CA" dirty="0"/>
          </a:p>
        </p:txBody>
      </p:sp>
      <p:graphicFrame>
        <p:nvGraphicFramePr>
          <p:cNvPr id="4" name="Content Placeholder 2"/>
          <p:cNvGraphicFramePr>
            <a:graphicFrameLocks/>
          </p:cNvGraphicFramePr>
          <p:nvPr>
            <p:extLst>
              <p:ext uri="{D42A27DB-BD31-4B8C-83A1-F6EECF244321}">
                <p14:modId xmlns:p14="http://schemas.microsoft.com/office/powerpoint/2010/main" val="3129750128"/>
              </p:ext>
            </p:extLst>
          </p:nvPr>
        </p:nvGraphicFramePr>
        <p:xfrm>
          <a:off x="266699" y="3984128"/>
          <a:ext cx="8362951" cy="1402080"/>
        </p:xfrm>
        <a:graphic>
          <a:graphicData uri="http://schemas.openxmlformats.org/drawingml/2006/table">
            <a:tbl>
              <a:tblPr firstRow="1" bandRow="1">
                <a:tableStyleId>{5C22544A-7EE6-4342-B048-85BDC9FD1C3A}</a:tableStyleId>
              </a:tblPr>
              <a:tblGrid>
                <a:gridCol w="1773254"/>
                <a:gridCol w="2016041"/>
                <a:gridCol w="1935399"/>
                <a:gridCol w="2638257"/>
              </a:tblGrid>
              <a:tr h="568072">
                <a:tc>
                  <a:txBody>
                    <a:bodyPr/>
                    <a:lstStyle/>
                    <a:p>
                      <a:r>
                        <a:rPr lang="en-CA" sz="1600" dirty="0" smtClean="0"/>
                        <a:t>Hazard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 statement</a:t>
                      </a:r>
                      <a:endParaRPr lang="en-CA" sz="1600"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i="1" dirty="0" smtClean="0"/>
                        <a:t>No</a:t>
                      </a:r>
                      <a:r>
                        <a:rPr lang="en-CA" sz="1600" i="1" baseline="0" dirty="0" smtClean="0"/>
                        <a:t> pictogram </a:t>
                      </a:r>
                      <a:endParaRPr lang="en-CA" sz="1600" i="1"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r>
                        <a:rPr lang="en-CA" sz="1600" dirty="0" smtClean="0"/>
                        <a:t>May displace</a:t>
                      </a:r>
                      <a:r>
                        <a:rPr lang="en-CA" sz="1600" baseline="0" dirty="0" smtClean="0"/>
                        <a:t> oxygen and cause rapid suffocation</a:t>
                      </a:r>
                      <a:endParaRPr lang="en-CA" sz="1600" dirty="0"/>
                    </a:p>
                  </a:txBody>
                  <a:tcPr>
                    <a:solidFill>
                      <a:srgbClr val="4B2959">
                        <a:alpha val="25000"/>
                      </a:srgbClr>
                    </a:solidFill>
                  </a:tcPr>
                </a:tc>
              </a:tr>
            </a:tbl>
          </a:graphicData>
        </a:graphic>
      </p:graphicFrame>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Pyrophoric Gases</a:t>
            </a:r>
            <a:endParaRPr lang="en-CA" dirty="0"/>
          </a:p>
        </p:txBody>
      </p:sp>
      <p:sp>
        <p:nvSpPr>
          <p:cNvPr id="3" name="Content Placeholder 2"/>
          <p:cNvSpPr>
            <a:spLocks noGrp="1"/>
          </p:cNvSpPr>
          <p:nvPr>
            <p:ph idx="1"/>
          </p:nvPr>
        </p:nvSpPr>
        <p:spPr>
          <a:xfrm>
            <a:off x="193040" y="2060847"/>
            <a:ext cx="7924800" cy="1539603"/>
          </a:xfrm>
        </p:spPr>
        <p:txBody>
          <a:bodyPr/>
          <a:lstStyle/>
          <a:p>
            <a:r>
              <a:rPr lang="en-CA" dirty="0" smtClean="0"/>
              <a:t>Pyrophoric gases will ignite spontaneously in air.</a:t>
            </a:r>
          </a:p>
          <a:p>
            <a:endParaRPr lang="en-CA" dirty="0" smtClean="0"/>
          </a:p>
          <a:p>
            <a:r>
              <a:rPr lang="en-CA" dirty="0" smtClean="0"/>
              <a:t>Examples are </a:t>
            </a:r>
            <a:r>
              <a:rPr lang="en-CA" dirty="0" err="1" smtClean="0"/>
              <a:t>silane</a:t>
            </a:r>
            <a:r>
              <a:rPr lang="en-CA" dirty="0" smtClean="0"/>
              <a:t>, </a:t>
            </a:r>
            <a:r>
              <a:rPr lang="en-CA" dirty="0" err="1" smtClean="0"/>
              <a:t>diborane</a:t>
            </a:r>
            <a:r>
              <a:rPr lang="en-CA" dirty="0" smtClean="0"/>
              <a:t>, and </a:t>
            </a:r>
            <a:r>
              <a:rPr lang="en-CA" dirty="0" err="1" smtClean="0"/>
              <a:t>phosphine</a:t>
            </a:r>
            <a:r>
              <a:rPr lang="en-CA" dirty="0" smtClean="0"/>
              <a:t>.</a:t>
            </a:r>
            <a:endParaRPr lang="en-CA" dirty="0"/>
          </a:p>
        </p:txBody>
      </p:sp>
      <p:graphicFrame>
        <p:nvGraphicFramePr>
          <p:cNvPr id="5" name="Content Placeholder 2"/>
          <p:cNvGraphicFramePr>
            <a:graphicFrameLocks/>
          </p:cNvGraphicFramePr>
          <p:nvPr>
            <p:extLst>
              <p:ext uri="{D42A27DB-BD31-4B8C-83A1-F6EECF244321}">
                <p14:modId xmlns:p14="http://schemas.microsoft.com/office/powerpoint/2010/main" val="3129750128"/>
              </p:ext>
            </p:extLst>
          </p:nvPr>
        </p:nvGraphicFramePr>
        <p:xfrm>
          <a:off x="266699" y="3984128"/>
          <a:ext cx="8362951" cy="1402080"/>
        </p:xfrm>
        <a:graphic>
          <a:graphicData uri="http://schemas.openxmlformats.org/drawingml/2006/table">
            <a:tbl>
              <a:tblPr firstRow="1" bandRow="1">
                <a:tableStyleId>{5C22544A-7EE6-4342-B048-85BDC9FD1C3A}</a:tableStyleId>
              </a:tblPr>
              <a:tblGrid>
                <a:gridCol w="1773254"/>
                <a:gridCol w="2016041"/>
                <a:gridCol w="1935399"/>
                <a:gridCol w="2638257"/>
              </a:tblGrid>
              <a:tr h="568072">
                <a:tc>
                  <a:txBody>
                    <a:bodyPr/>
                    <a:lstStyle/>
                    <a:p>
                      <a:r>
                        <a:rPr lang="en-CA" sz="1600" dirty="0" smtClean="0"/>
                        <a:t>Hazard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 statement</a:t>
                      </a:r>
                      <a:endParaRPr lang="en-CA" sz="1600"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dirty="0" smtClean="0"/>
                        <a:t>Flame</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Catches fire spontaneously</a:t>
                      </a:r>
                      <a:r>
                        <a:rPr lang="en-CA" sz="1600" baseline="0" dirty="0" smtClean="0"/>
                        <a:t> if exposed to air</a:t>
                      </a:r>
                      <a:endParaRPr lang="en-CA" sz="1600" dirty="0"/>
                    </a:p>
                  </a:txBody>
                  <a:tcPr>
                    <a:solidFill>
                      <a:srgbClr val="4B2959">
                        <a:alpha val="25000"/>
                      </a:srgbClr>
                    </a:solidFill>
                  </a:tcPr>
                </a:tc>
              </a:tr>
            </a:tbl>
          </a:graphicData>
        </a:graphic>
      </p:graphicFrame>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40773" y="1323964"/>
            <a:ext cx="1109626" cy="1109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Pyrophoric Gases</a:t>
            </a:r>
            <a:endParaRPr lang="en-CA" dirty="0"/>
          </a:p>
        </p:txBody>
      </p:sp>
      <p:sp>
        <p:nvSpPr>
          <p:cNvPr id="3" name="Content Placeholder 2"/>
          <p:cNvSpPr>
            <a:spLocks noGrp="1"/>
          </p:cNvSpPr>
          <p:nvPr>
            <p:ph idx="1"/>
          </p:nvPr>
        </p:nvSpPr>
        <p:spPr/>
        <p:txBody>
          <a:bodyPr/>
          <a:lstStyle/>
          <a:p>
            <a:pPr marL="0" lvl="0" indent="0">
              <a:buNone/>
            </a:pPr>
            <a:r>
              <a:rPr lang="en-CA" sz="2800" b="1" dirty="0" smtClean="0"/>
              <a:t>Key Precautions</a:t>
            </a:r>
          </a:p>
          <a:p>
            <a:pPr lvl="0">
              <a:buFont typeface="Arial" pitchFamily="34" charset="0"/>
              <a:buChar char="•"/>
            </a:pPr>
            <a:r>
              <a:rPr lang="en-CA" dirty="0" smtClean="0"/>
              <a:t>Use the smallest amount necessary for the job.  </a:t>
            </a:r>
          </a:p>
          <a:p>
            <a:pPr lvl="0">
              <a:buFont typeface="Arial" pitchFamily="34" charset="0"/>
              <a:buChar char="•"/>
            </a:pPr>
            <a:r>
              <a:rPr lang="en-CA" dirty="0" smtClean="0"/>
              <a:t>Keep away from heat and eliminate ignition sources such as sparks or open flames. Keep combustible materials away from area where the product is used (e.g., oily rags, cardboard boxes).  No smoking.    </a:t>
            </a:r>
          </a:p>
          <a:p>
            <a:pPr lvl="0">
              <a:buFont typeface="Arial" pitchFamily="34" charset="0"/>
              <a:buChar char="•"/>
            </a:pPr>
            <a:r>
              <a:rPr lang="en-CA" dirty="0" smtClean="0"/>
              <a:t>Avoid working alone with pyrophoric products.</a:t>
            </a:r>
          </a:p>
          <a:p>
            <a:endParaRPr lang="en-CA" sz="1800"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40773" y="1323964"/>
            <a:ext cx="1109626" cy="11096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12" y="1073887"/>
            <a:ext cx="7357406" cy="1265275"/>
          </a:xfrm>
        </p:spPr>
        <p:txBody>
          <a:bodyPr/>
          <a:lstStyle/>
          <a:p>
            <a:pPr algn="l"/>
            <a:r>
              <a:rPr lang="en-CA" dirty="0" smtClean="0"/>
              <a:t>Physical Hazards Not Otherwise Classified (PHNOC)</a:t>
            </a:r>
            <a:endParaRPr lang="en-CA" dirty="0"/>
          </a:p>
        </p:txBody>
      </p:sp>
      <p:sp>
        <p:nvSpPr>
          <p:cNvPr id="3" name="Content Placeholder 2"/>
          <p:cNvSpPr>
            <a:spLocks noGrp="1"/>
          </p:cNvSpPr>
          <p:nvPr>
            <p:ph idx="1"/>
          </p:nvPr>
        </p:nvSpPr>
        <p:spPr>
          <a:xfrm>
            <a:off x="193040" y="2060848"/>
            <a:ext cx="7924800" cy="1625328"/>
          </a:xfrm>
        </p:spPr>
        <p:txBody>
          <a:bodyPr/>
          <a:lstStyle/>
          <a:p>
            <a:endParaRPr lang="en-CA" dirty="0" smtClean="0"/>
          </a:p>
          <a:p>
            <a:r>
              <a:rPr lang="en-CA" dirty="0" smtClean="0"/>
              <a:t>Characteristics of products placed in this class will vary.  Always read the label and SDS for information for specific instructions.</a:t>
            </a:r>
            <a:endParaRPr lang="en-CA" dirty="0"/>
          </a:p>
        </p:txBody>
      </p:sp>
      <p:graphicFrame>
        <p:nvGraphicFramePr>
          <p:cNvPr id="4" name="Content Placeholder 2"/>
          <p:cNvGraphicFramePr>
            <a:graphicFrameLocks/>
          </p:cNvGraphicFramePr>
          <p:nvPr>
            <p:extLst>
              <p:ext uri="{D42A27DB-BD31-4B8C-83A1-F6EECF244321}">
                <p14:modId xmlns:p14="http://schemas.microsoft.com/office/powerpoint/2010/main" val="3129750128"/>
              </p:ext>
            </p:extLst>
          </p:nvPr>
        </p:nvGraphicFramePr>
        <p:xfrm>
          <a:off x="266699" y="3984128"/>
          <a:ext cx="8362951" cy="1158240"/>
        </p:xfrm>
        <a:graphic>
          <a:graphicData uri="http://schemas.openxmlformats.org/drawingml/2006/table">
            <a:tbl>
              <a:tblPr firstRow="1" bandRow="1">
                <a:tableStyleId>{5C22544A-7EE6-4342-B048-85BDC9FD1C3A}</a:tableStyleId>
              </a:tblPr>
              <a:tblGrid>
                <a:gridCol w="1773254"/>
                <a:gridCol w="2016041"/>
                <a:gridCol w="1935399"/>
                <a:gridCol w="2638257"/>
              </a:tblGrid>
              <a:tr h="568072">
                <a:tc>
                  <a:txBody>
                    <a:bodyPr/>
                    <a:lstStyle/>
                    <a:p>
                      <a:r>
                        <a:rPr lang="en-CA" sz="1600" dirty="0" smtClean="0"/>
                        <a:t>Hazard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 statement</a:t>
                      </a:r>
                      <a:endParaRPr lang="en-CA" sz="1600"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dirty="0" smtClean="0"/>
                        <a:t>As</a:t>
                      </a:r>
                      <a:r>
                        <a:rPr lang="en-CA" sz="1600" baseline="0" dirty="0" smtClean="0"/>
                        <a:t> applicable to the hazard</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Applicable wording</a:t>
                      </a:r>
                      <a:r>
                        <a:rPr lang="en-CA" sz="1600" baseline="0" dirty="0" smtClean="0"/>
                        <a:t> for the hazard</a:t>
                      </a:r>
                      <a:endParaRPr lang="en-CA" sz="1600" dirty="0"/>
                    </a:p>
                  </a:txBody>
                  <a:tcPr>
                    <a:solidFill>
                      <a:srgbClr val="4B2959">
                        <a:alpha val="25000"/>
                      </a:srgbClr>
                    </a:solidFill>
                  </a:tcPr>
                </a:tc>
              </a:tr>
            </a:tbl>
          </a:graphicData>
        </a:graphic>
      </p:graphicFrame>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cap="none" dirty="0" smtClean="0"/>
              <a:t>Health Hazard Group</a:t>
            </a:r>
            <a:endParaRPr lang="en-CA" cap="none" dirty="0"/>
          </a:p>
        </p:txBody>
      </p:sp>
      <p:sp>
        <p:nvSpPr>
          <p:cNvPr id="6" name="Text Placeholder 5"/>
          <p:cNvSpPr>
            <a:spLocks noGrp="1"/>
          </p:cNvSpPr>
          <p:nvPr>
            <p:ph type="body" idx="1"/>
          </p:nvPr>
        </p:nvSpPr>
        <p:spPr/>
        <p:txBody>
          <a:bodyPr/>
          <a:lstStyle/>
          <a:p>
            <a:r>
              <a:rPr lang="en-CA" dirty="0" smtClean="0"/>
              <a:t> </a:t>
            </a:r>
            <a:endParaRPr lang="en-CA"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Acute Toxicity</a:t>
            </a:r>
            <a:endParaRPr lang="en-CA" dirty="0"/>
          </a:p>
        </p:txBody>
      </p:sp>
      <p:sp>
        <p:nvSpPr>
          <p:cNvPr id="2" name="Content Placeholder 1"/>
          <p:cNvSpPr>
            <a:spLocks noGrp="1"/>
          </p:cNvSpPr>
          <p:nvPr>
            <p:ph sz="quarter" idx="1"/>
          </p:nvPr>
        </p:nvSpPr>
        <p:spPr>
          <a:xfrm>
            <a:off x="228600" y="2085975"/>
            <a:ext cx="8657407" cy="3857626"/>
          </a:xfrm>
        </p:spPr>
        <p:txBody>
          <a:bodyPr>
            <a:normAutofit/>
          </a:bodyPr>
          <a:lstStyle/>
          <a:p>
            <a:r>
              <a:rPr lang="en-CA" dirty="0"/>
              <a:t>The acute toxicity class uses </a:t>
            </a:r>
            <a:r>
              <a:rPr lang="en-CA" dirty="0" smtClean="0"/>
              <a:t>two pictograms to </a:t>
            </a:r>
            <a:r>
              <a:rPr lang="en-CA" dirty="0"/>
              <a:t>indicate chemicals that can cause adverse health </a:t>
            </a:r>
            <a:r>
              <a:rPr lang="en-CA" dirty="0" smtClean="0"/>
              <a:t>effects.</a:t>
            </a:r>
            <a:endParaRPr lang="en-CA" b="1" dirty="0" smtClean="0"/>
          </a:p>
          <a:p>
            <a:endParaRPr lang="en-CA" dirty="0" smtClean="0"/>
          </a:p>
          <a:p>
            <a:r>
              <a:rPr lang="en-CA" dirty="0" smtClean="0"/>
              <a:t>Acute </a:t>
            </a:r>
            <a:r>
              <a:rPr lang="en-CA" dirty="0"/>
              <a:t>toxicity hazards can cause </a:t>
            </a:r>
            <a:r>
              <a:rPr lang="en-CA" dirty="0" smtClean="0"/>
              <a:t>effects if they:</a:t>
            </a:r>
          </a:p>
          <a:p>
            <a:pPr lvl="1">
              <a:buFont typeface="Arial" pitchFamily="34" charset="0"/>
              <a:buChar char="•"/>
            </a:pPr>
            <a:r>
              <a:rPr lang="en-CA" dirty="0" smtClean="0"/>
              <a:t>are inhaled (inhalation), </a:t>
            </a:r>
          </a:p>
          <a:p>
            <a:pPr lvl="1">
              <a:buFont typeface="Arial" pitchFamily="34" charset="0"/>
              <a:buChar char="•"/>
            </a:pPr>
            <a:r>
              <a:rPr lang="en-CA" dirty="0" smtClean="0"/>
              <a:t>come </a:t>
            </a:r>
            <a:r>
              <a:rPr lang="en-CA" dirty="0"/>
              <a:t>in contact with the </a:t>
            </a:r>
            <a:r>
              <a:rPr lang="en-CA" dirty="0" smtClean="0"/>
              <a:t>skin (dermal), </a:t>
            </a:r>
            <a:r>
              <a:rPr lang="en-CA" dirty="0"/>
              <a:t>or </a:t>
            </a:r>
            <a:endParaRPr lang="en-CA" dirty="0" smtClean="0"/>
          </a:p>
          <a:p>
            <a:pPr lvl="1">
              <a:buFont typeface="Arial" pitchFamily="34" charset="0"/>
              <a:buChar char="•"/>
            </a:pPr>
            <a:r>
              <a:rPr lang="en-CA" dirty="0" smtClean="0"/>
              <a:t>are swallowed (oral)  </a:t>
            </a:r>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22095" y="3015638"/>
            <a:ext cx="1158170" cy="11616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734677" y="4631787"/>
            <a:ext cx="1145087" cy="11450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4564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Acute Toxicity</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016457878"/>
              </p:ext>
            </p:extLst>
          </p:nvPr>
        </p:nvGraphicFramePr>
        <p:xfrm>
          <a:off x="168077" y="2105025"/>
          <a:ext cx="8432998" cy="3609974"/>
        </p:xfrm>
        <a:graphic>
          <a:graphicData uri="http://schemas.openxmlformats.org/drawingml/2006/table">
            <a:tbl>
              <a:tblPr firstRow="1" bandRow="1">
                <a:tableStyleId>{5C22544A-7EE6-4342-B048-85BDC9FD1C3A}</a:tableStyleId>
              </a:tblPr>
              <a:tblGrid>
                <a:gridCol w="1413073"/>
                <a:gridCol w="1495425"/>
                <a:gridCol w="1190625"/>
                <a:gridCol w="4333875"/>
              </a:tblGrid>
              <a:tr h="661094">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742785">
                <a:tc>
                  <a:txBody>
                    <a:bodyPr/>
                    <a:lstStyle/>
                    <a:p>
                      <a:r>
                        <a:rPr lang="en-CA" sz="1400" dirty="0" smtClean="0"/>
                        <a:t>1</a:t>
                      </a:r>
                      <a:endParaRPr lang="en-CA" sz="1400" dirty="0"/>
                    </a:p>
                  </a:txBody>
                  <a:tcPr>
                    <a:solidFill>
                      <a:srgbClr val="4B2959">
                        <a:alpha val="25000"/>
                      </a:srgbClr>
                    </a:solidFill>
                  </a:tcPr>
                </a:tc>
                <a:tc>
                  <a:txBody>
                    <a:bodyPr/>
                    <a:lstStyle/>
                    <a:p>
                      <a:r>
                        <a:rPr lang="en-CA" sz="1400" dirty="0" smtClean="0"/>
                        <a:t>Skull and crossbones</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Fatal if swallowed</a:t>
                      </a:r>
                      <a:r>
                        <a:rPr lang="en-CA" sz="1400" baseline="0" dirty="0" smtClean="0"/>
                        <a:t> (oral)</a:t>
                      </a:r>
                    </a:p>
                    <a:p>
                      <a:r>
                        <a:rPr lang="en-CA" sz="1400" baseline="0" dirty="0" smtClean="0"/>
                        <a:t>Fatal in contact with skin (dermal)</a:t>
                      </a:r>
                    </a:p>
                    <a:p>
                      <a:r>
                        <a:rPr lang="en-CA" sz="1400" baseline="0" dirty="0" smtClean="0"/>
                        <a:t>Fatal if inhaled (gas, vapour, dust, mist)</a:t>
                      </a:r>
                      <a:endParaRPr lang="en-CA" sz="1400" dirty="0"/>
                    </a:p>
                  </a:txBody>
                  <a:tcPr>
                    <a:solidFill>
                      <a:srgbClr val="4B2959">
                        <a:alpha val="25000"/>
                      </a:srgbClr>
                    </a:solidFill>
                  </a:tcPr>
                </a:tc>
              </a:tr>
              <a:tr h="735365">
                <a:tc>
                  <a:txBody>
                    <a:bodyPr/>
                    <a:lstStyle/>
                    <a:p>
                      <a:r>
                        <a:rPr lang="en-CA" sz="1400" dirty="0" smtClean="0"/>
                        <a:t>2</a:t>
                      </a:r>
                      <a:endParaRPr lang="en-CA" sz="1400" dirty="0"/>
                    </a:p>
                  </a:txBody>
                  <a:tcPr>
                    <a:solidFill>
                      <a:srgbClr val="4B2959">
                        <a:alpha val="25000"/>
                      </a:srgbClr>
                    </a:solidFill>
                  </a:tcPr>
                </a:tc>
                <a:tc>
                  <a:txBody>
                    <a:bodyPr/>
                    <a:lstStyle/>
                    <a:p>
                      <a:r>
                        <a:rPr lang="en-CA" sz="1400" dirty="0" smtClean="0"/>
                        <a:t>Skull and crossbones</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Fatal if swallowed</a:t>
                      </a:r>
                      <a:r>
                        <a:rPr lang="en-CA" sz="1400" baseline="0" dirty="0" smtClean="0"/>
                        <a:t> (oral)</a:t>
                      </a:r>
                    </a:p>
                    <a:p>
                      <a:r>
                        <a:rPr lang="en-CA" sz="1400" baseline="0" dirty="0" smtClean="0"/>
                        <a:t>Fatal in contact with skin (dermal)</a:t>
                      </a:r>
                    </a:p>
                    <a:p>
                      <a:r>
                        <a:rPr lang="en-CA" sz="1400" baseline="0" dirty="0" smtClean="0"/>
                        <a:t>Fatal if inhaled (gas, vapour, dust, mist)</a:t>
                      </a:r>
                      <a:endParaRPr lang="en-CA" sz="1400" dirty="0" smtClean="0"/>
                    </a:p>
                  </a:txBody>
                  <a:tcPr>
                    <a:solidFill>
                      <a:srgbClr val="4B2959">
                        <a:alpha val="25000"/>
                      </a:srgbClr>
                    </a:solidFill>
                  </a:tcPr>
                </a:tc>
              </a:tr>
              <a:tr h="735365">
                <a:tc>
                  <a:txBody>
                    <a:bodyPr/>
                    <a:lstStyle/>
                    <a:p>
                      <a:r>
                        <a:rPr lang="en-CA" sz="1400" dirty="0" smtClean="0"/>
                        <a:t>3</a:t>
                      </a:r>
                      <a:endParaRPr lang="en-CA" sz="1400" dirty="0"/>
                    </a:p>
                  </a:txBody>
                  <a:tcPr>
                    <a:solidFill>
                      <a:srgbClr val="4B2959">
                        <a:alpha val="25000"/>
                      </a:srgbClr>
                    </a:solidFill>
                  </a:tcPr>
                </a:tc>
                <a:tc>
                  <a:txBody>
                    <a:bodyPr/>
                    <a:lstStyle/>
                    <a:p>
                      <a:r>
                        <a:rPr lang="en-CA" sz="1400" dirty="0" smtClean="0"/>
                        <a:t>Skull and crossbones</a:t>
                      </a:r>
                      <a:endParaRPr lang="en-CA" sz="1400" dirty="0"/>
                    </a:p>
                  </a:txBody>
                  <a:tcPr>
                    <a:solidFill>
                      <a:srgbClr val="4B2959">
                        <a:alpha val="25000"/>
                      </a:srgbClr>
                    </a:solidFill>
                  </a:tcPr>
                </a:tc>
                <a:tc>
                  <a:txBody>
                    <a:bodyPr/>
                    <a:lstStyle/>
                    <a:p>
                      <a:r>
                        <a:rPr lang="en-CA" sz="1400" dirty="0" smtClean="0"/>
                        <a:t>Danger</a:t>
                      </a:r>
                      <a:endParaRPr lang="en-CA" sz="1400" dirty="0"/>
                    </a:p>
                  </a:txBody>
                  <a:tcPr>
                    <a:solidFill>
                      <a:srgbClr val="4B2959">
                        <a:alpha val="25000"/>
                      </a:srgbClr>
                    </a:solidFill>
                  </a:tcPr>
                </a:tc>
                <a:tc>
                  <a:txBody>
                    <a:bodyPr/>
                    <a:lstStyle/>
                    <a:p>
                      <a:r>
                        <a:rPr lang="en-CA" sz="1400" dirty="0" smtClean="0"/>
                        <a:t>Toxic if swallowed</a:t>
                      </a:r>
                      <a:r>
                        <a:rPr lang="en-CA" sz="1400" baseline="0" dirty="0" smtClean="0"/>
                        <a:t> (oral)</a:t>
                      </a:r>
                    </a:p>
                    <a:p>
                      <a:r>
                        <a:rPr lang="en-CA" sz="1400" baseline="0" dirty="0" smtClean="0"/>
                        <a:t>Toxic in contact with skin (dermal)</a:t>
                      </a:r>
                    </a:p>
                    <a:p>
                      <a:r>
                        <a:rPr lang="en-CA" sz="1400" baseline="0" dirty="0" smtClean="0"/>
                        <a:t>Toxic if inhaled (gas, vapour, dust, mist)</a:t>
                      </a:r>
                      <a:endParaRPr lang="en-CA" sz="1400" dirty="0"/>
                    </a:p>
                  </a:txBody>
                  <a:tcPr>
                    <a:solidFill>
                      <a:srgbClr val="4B2959">
                        <a:alpha val="25000"/>
                      </a:srgbClr>
                    </a:solidFill>
                  </a:tcPr>
                </a:tc>
              </a:tr>
              <a:tr h="735365">
                <a:tc>
                  <a:txBody>
                    <a:bodyPr/>
                    <a:lstStyle/>
                    <a:p>
                      <a:r>
                        <a:rPr lang="en-CA" sz="1400" dirty="0" smtClean="0"/>
                        <a:t>4</a:t>
                      </a:r>
                      <a:endParaRPr lang="en-CA" sz="1400" dirty="0"/>
                    </a:p>
                  </a:txBody>
                  <a:tcPr>
                    <a:solidFill>
                      <a:srgbClr val="4B2959">
                        <a:alpha val="25000"/>
                      </a:srgbClr>
                    </a:solidFill>
                  </a:tcPr>
                </a:tc>
                <a:tc>
                  <a:txBody>
                    <a:bodyPr/>
                    <a:lstStyle/>
                    <a:p>
                      <a:r>
                        <a:rPr lang="en-CA" sz="1400" dirty="0" smtClean="0"/>
                        <a:t>Exclamation</a:t>
                      </a:r>
                      <a:r>
                        <a:rPr lang="en-CA" sz="1400" baseline="0" dirty="0" smtClean="0"/>
                        <a:t> mark</a:t>
                      </a:r>
                      <a:endParaRPr lang="en-CA" sz="1400" dirty="0"/>
                    </a:p>
                  </a:txBody>
                  <a:tcPr>
                    <a:solidFill>
                      <a:srgbClr val="4B2959">
                        <a:alpha val="25000"/>
                      </a:srgbClr>
                    </a:solidFill>
                  </a:tcPr>
                </a:tc>
                <a:tc>
                  <a:txBody>
                    <a:bodyPr/>
                    <a:lstStyle/>
                    <a:p>
                      <a:r>
                        <a:rPr lang="en-CA" sz="1400" dirty="0" smtClean="0"/>
                        <a:t>Warning</a:t>
                      </a:r>
                      <a:endParaRPr lang="en-CA" sz="1400" dirty="0"/>
                    </a:p>
                  </a:txBody>
                  <a:tcPr>
                    <a:solidFill>
                      <a:srgbClr val="4B2959">
                        <a:alpha val="25000"/>
                      </a:srgbClr>
                    </a:solidFill>
                  </a:tcPr>
                </a:tc>
                <a:tc>
                  <a:txBody>
                    <a:bodyPr/>
                    <a:lstStyle/>
                    <a:p>
                      <a:r>
                        <a:rPr lang="en-CA" sz="1400" dirty="0" smtClean="0"/>
                        <a:t>Harmful if swallowed</a:t>
                      </a:r>
                      <a:r>
                        <a:rPr lang="en-CA" sz="1400" baseline="0" dirty="0" smtClean="0"/>
                        <a:t> (oral)</a:t>
                      </a:r>
                    </a:p>
                    <a:p>
                      <a:r>
                        <a:rPr lang="en-CA" sz="1400" baseline="0" dirty="0" smtClean="0"/>
                        <a:t>Harmful in contact with skin (dermal)</a:t>
                      </a:r>
                    </a:p>
                    <a:p>
                      <a:r>
                        <a:rPr lang="en-CA" sz="1400" baseline="0" dirty="0" smtClean="0"/>
                        <a:t>Harmful if inhaled (gas, vapour, dust, mist)</a:t>
                      </a:r>
                      <a:endParaRPr lang="en-CA" sz="1400" dirty="0"/>
                    </a:p>
                  </a:txBody>
                  <a:tcPr>
                    <a:solidFill>
                      <a:srgbClr val="4B2959">
                        <a:alpha val="25000"/>
                      </a:srgbClr>
                    </a:solidFill>
                  </a:tcPr>
                </a:tc>
              </a:tr>
            </a:tbl>
          </a:graphicData>
        </a:graphic>
      </p:graphicFrame>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23565" y="2930948"/>
            <a:ext cx="493404" cy="494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624824" y="5193982"/>
            <a:ext cx="493184" cy="4931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25196" y="3654848"/>
            <a:ext cx="493404" cy="494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22021" y="4378748"/>
            <a:ext cx="493404" cy="4948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49543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Acute Toxicity</a:t>
            </a:r>
            <a:endParaRPr lang="en-CA" dirty="0"/>
          </a:p>
        </p:txBody>
      </p:sp>
      <p:sp>
        <p:nvSpPr>
          <p:cNvPr id="2" name="Content Placeholder 1"/>
          <p:cNvSpPr>
            <a:spLocks noGrp="1"/>
          </p:cNvSpPr>
          <p:nvPr>
            <p:ph sz="quarter" idx="1"/>
          </p:nvPr>
        </p:nvSpPr>
        <p:spPr>
          <a:xfrm>
            <a:off x="193040" y="1781175"/>
            <a:ext cx="8550910" cy="4172585"/>
          </a:xfrm>
        </p:spPr>
        <p:txBody>
          <a:bodyPr>
            <a:noAutofit/>
          </a:bodyPr>
          <a:lstStyle/>
          <a:p>
            <a:pPr marL="0" indent="0">
              <a:buNone/>
            </a:pPr>
            <a:r>
              <a:rPr lang="en-CA" sz="1800" b="1" dirty="0"/>
              <a:t>Key Precautions </a:t>
            </a:r>
            <a:endParaRPr lang="en-CA" sz="1800" dirty="0"/>
          </a:p>
          <a:p>
            <a:pPr lvl="0">
              <a:buFont typeface="Arial" pitchFamily="34" charset="0"/>
              <a:buChar char="•"/>
            </a:pPr>
            <a:r>
              <a:rPr lang="en-CA" sz="1800" dirty="0" smtClean="0"/>
              <a:t>Avoid </a:t>
            </a:r>
            <a:r>
              <a:rPr lang="en-CA" sz="1800" dirty="0"/>
              <a:t>generating or releasing </a:t>
            </a:r>
            <a:r>
              <a:rPr lang="en-CA" sz="1800" dirty="0" smtClean="0"/>
              <a:t>product into </a:t>
            </a:r>
            <a:r>
              <a:rPr lang="en-CA" sz="1800" dirty="0"/>
              <a:t>the </a:t>
            </a:r>
            <a:r>
              <a:rPr lang="en-CA" sz="1800" dirty="0" smtClean="0"/>
              <a:t>air.  </a:t>
            </a:r>
            <a:r>
              <a:rPr lang="en-CA" sz="1800" dirty="0"/>
              <a:t>Keep containers tightly closed when not in </a:t>
            </a:r>
            <a:r>
              <a:rPr lang="en-CA" sz="1800" dirty="0" smtClean="0"/>
              <a:t>use.  Use </a:t>
            </a:r>
            <a:r>
              <a:rPr lang="en-CA" sz="1800" dirty="0"/>
              <a:t>only in well-ventilated areas.</a:t>
            </a:r>
          </a:p>
          <a:p>
            <a:pPr lvl="0">
              <a:buFont typeface="Arial" pitchFamily="34" charset="0"/>
              <a:buChar char="•"/>
            </a:pPr>
            <a:r>
              <a:rPr lang="en-CA" sz="1800" dirty="0" smtClean="0"/>
              <a:t>Maintain </a:t>
            </a:r>
            <a:r>
              <a:rPr lang="en-CA" sz="1800" dirty="0"/>
              <a:t>good housekeeping (e.g. clean surfaces, no accumulation of dust). </a:t>
            </a:r>
            <a:endParaRPr lang="en-CA" sz="1800" dirty="0" smtClean="0"/>
          </a:p>
          <a:p>
            <a:pPr lvl="0">
              <a:buFont typeface="Arial" pitchFamily="34" charset="0"/>
              <a:buChar char="•"/>
            </a:pPr>
            <a:r>
              <a:rPr lang="en-CA" sz="1800" dirty="0" smtClean="0"/>
              <a:t>Store </a:t>
            </a:r>
            <a:r>
              <a:rPr lang="en-CA" sz="1800" dirty="0"/>
              <a:t>in the original, labelled, shipping container. </a:t>
            </a:r>
            <a:r>
              <a:rPr lang="en-CA" sz="1800" dirty="0" smtClean="0"/>
              <a:t>Inspect </a:t>
            </a:r>
            <a:r>
              <a:rPr lang="en-CA" sz="1800" dirty="0"/>
              <a:t>containers and storage area regularly for signs of leakage or damage. </a:t>
            </a:r>
            <a:endParaRPr lang="en-CA" sz="1800" dirty="0" smtClean="0"/>
          </a:p>
          <a:p>
            <a:pPr lvl="0">
              <a:buFont typeface="Arial" pitchFamily="34" charset="0"/>
              <a:buChar char="•"/>
            </a:pPr>
            <a:r>
              <a:rPr lang="en-CA" sz="1800" dirty="0"/>
              <a:t>Store containers of </a:t>
            </a:r>
            <a:r>
              <a:rPr lang="en-CA" sz="1800" dirty="0" smtClean="0"/>
              <a:t>product in </a:t>
            </a:r>
            <a:r>
              <a:rPr lang="en-CA" sz="1800" dirty="0"/>
              <a:t>a secure location, away from process and production areas and away from incompatible materials.</a:t>
            </a:r>
          </a:p>
          <a:p>
            <a:pPr lvl="0">
              <a:buFont typeface="Arial" pitchFamily="34" charset="0"/>
              <a:buChar char="•"/>
            </a:pPr>
            <a:r>
              <a:rPr lang="en-CA" sz="1800" dirty="0"/>
              <a:t>Empty containers may contain hazardous residue. </a:t>
            </a:r>
            <a:r>
              <a:rPr lang="en-CA" sz="1800" dirty="0" smtClean="0"/>
              <a:t> Store </a:t>
            </a:r>
            <a:r>
              <a:rPr lang="en-CA" sz="1800" dirty="0"/>
              <a:t>separately. </a:t>
            </a:r>
            <a:r>
              <a:rPr lang="en-CA" sz="1800" dirty="0" smtClean="0"/>
              <a:t> Keep </a:t>
            </a:r>
            <a:r>
              <a:rPr lang="en-CA" sz="1800" dirty="0"/>
              <a:t>closed. </a:t>
            </a:r>
          </a:p>
          <a:p>
            <a:pPr lvl="0">
              <a:buFont typeface="Arial" pitchFamily="34" charset="0"/>
              <a:buChar char="•"/>
            </a:pPr>
            <a:r>
              <a:rPr lang="en-CA" sz="1800" dirty="0" smtClean="0"/>
              <a:t>Never </a:t>
            </a:r>
            <a:r>
              <a:rPr lang="en-CA" sz="1800" dirty="0"/>
              <a:t>eat, drink, smoke or chew gum in work areas where </a:t>
            </a:r>
            <a:r>
              <a:rPr lang="en-CA" sz="1800" dirty="0" smtClean="0"/>
              <a:t>products </a:t>
            </a:r>
            <a:r>
              <a:rPr lang="en-CA" sz="1800" dirty="0"/>
              <a:t>are </a:t>
            </a:r>
            <a:r>
              <a:rPr lang="en-CA" sz="1800" dirty="0" smtClean="0"/>
              <a:t>used.</a:t>
            </a:r>
          </a:p>
          <a:p>
            <a:pPr>
              <a:buFont typeface="Arial" pitchFamily="34" charset="0"/>
              <a:buChar char="•"/>
            </a:pPr>
            <a:r>
              <a:rPr lang="en-CA" sz="1800" dirty="0" smtClean="0"/>
              <a:t>Be </a:t>
            </a:r>
            <a:r>
              <a:rPr lang="en-CA" sz="1800" dirty="0"/>
              <a:t>aware of the typical symptoms of an </a:t>
            </a:r>
            <a:r>
              <a:rPr lang="en-CA" sz="1800" dirty="0" smtClean="0"/>
              <a:t>overexposure. </a:t>
            </a:r>
            <a:r>
              <a:rPr lang="en-CA" sz="1800" dirty="0"/>
              <a:t>Any signs of illness should be reported immediately to the </a:t>
            </a:r>
            <a:r>
              <a:rPr lang="en-CA" sz="1800" dirty="0" smtClean="0"/>
              <a:t>supervisor.</a:t>
            </a:r>
            <a:endParaRPr lang="en-CA" sz="1800" b="1"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07590" y="1054646"/>
            <a:ext cx="933293" cy="9360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67649" y="1047552"/>
            <a:ext cx="928065" cy="9280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89084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Skin Corrosion / Irritation</a:t>
            </a:r>
            <a:endParaRPr lang="en-CA" dirty="0"/>
          </a:p>
        </p:txBody>
      </p:sp>
      <p:sp>
        <p:nvSpPr>
          <p:cNvPr id="2" name="Content Placeholder 1"/>
          <p:cNvSpPr>
            <a:spLocks noGrp="1"/>
          </p:cNvSpPr>
          <p:nvPr>
            <p:ph sz="quarter" idx="1"/>
          </p:nvPr>
        </p:nvSpPr>
        <p:spPr>
          <a:xfrm>
            <a:off x="296094" y="1762150"/>
            <a:ext cx="7466782" cy="3800450"/>
          </a:xfrm>
        </p:spPr>
        <p:txBody>
          <a:bodyPr>
            <a:normAutofit/>
          </a:bodyPr>
          <a:lstStyle/>
          <a:p>
            <a:r>
              <a:rPr lang="en-CA" dirty="0" smtClean="0"/>
              <a:t>This </a:t>
            </a:r>
            <a:r>
              <a:rPr lang="en-CA" dirty="0"/>
              <a:t>hazard </a:t>
            </a:r>
            <a:r>
              <a:rPr lang="en-CA" dirty="0" smtClean="0"/>
              <a:t>class covers products </a:t>
            </a:r>
            <a:r>
              <a:rPr lang="en-CA" dirty="0"/>
              <a:t>that are </a:t>
            </a:r>
            <a:r>
              <a:rPr lang="en-CA" dirty="0" smtClean="0"/>
              <a:t/>
            </a:r>
            <a:br>
              <a:rPr lang="en-CA" dirty="0" smtClean="0"/>
            </a:br>
            <a:r>
              <a:rPr lang="en-CA" dirty="0" smtClean="0"/>
              <a:t>corrosive </a:t>
            </a:r>
            <a:r>
              <a:rPr lang="en-CA" dirty="0"/>
              <a:t>or irritating to </a:t>
            </a:r>
            <a:r>
              <a:rPr lang="en-CA" dirty="0" smtClean="0"/>
              <a:t>skin.</a:t>
            </a:r>
          </a:p>
          <a:p>
            <a:pPr>
              <a:buFont typeface="Arial" pitchFamily="34" charset="0"/>
              <a:buChar char="•"/>
            </a:pPr>
            <a:r>
              <a:rPr lang="en-CA" dirty="0" smtClean="0"/>
              <a:t>Category 1A to 1C: cause </a:t>
            </a:r>
            <a:r>
              <a:rPr lang="en-CA" dirty="0"/>
              <a:t>irreversible damage to </a:t>
            </a:r>
            <a:r>
              <a:rPr lang="en-CA" dirty="0" smtClean="0"/>
              <a:t>skin  </a:t>
            </a:r>
          </a:p>
          <a:p>
            <a:pPr lvl="1">
              <a:buFont typeface="Arial" pitchFamily="34" charset="0"/>
              <a:buChar char="•"/>
            </a:pPr>
            <a:r>
              <a:rPr lang="en-CA" dirty="0" smtClean="0"/>
              <a:t>Examples are </a:t>
            </a:r>
            <a:r>
              <a:rPr lang="en-CA" dirty="0"/>
              <a:t>strong acids and </a:t>
            </a:r>
            <a:r>
              <a:rPr lang="en-CA" dirty="0" smtClean="0"/>
              <a:t>bases</a:t>
            </a:r>
          </a:p>
          <a:p>
            <a:pPr lvl="1">
              <a:buFont typeface="Arial" pitchFamily="34" charset="0"/>
              <a:buChar char="•"/>
            </a:pPr>
            <a:endParaRPr lang="en-CA" dirty="0" smtClean="0"/>
          </a:p>
          <a:p>
            <a:pPr>
              <a:buFont typeface="Arial" pitchFamily="34" charset="0"/>
              <a:buChar char="•"/>
            </a:pPr>
            <a:r>
              <a:rPr lang="en-CA" dirty="0" smtClean="0"/>
              <a:t>Category 2: irritants </a:t>
            </a:r>
            <a:r>
              <a:rPr lang="en-CA" dirty="0"/>
              <a:t>and can cause reversible skin damage.  </a:t>
            </a:r>
          </a:p>
          <a:p>
            <a:pPr marL="0" indent="0">
              <a:buNone/>
            </a:pPr>
            <a:r>
              <a:rPr lang="en-CA" dirty="0"/>
              <a:t> </a:t>
            </a:r>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39539" y="2269189"/>
            <a:ext cx="1336724" cy="13367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18457" y="4166521"/>
            <a:ext cx="1262422" cy="126242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6905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smtClean="0"/>
              <a:t>Worker rights</a:t>
            </a:r>
            <a:endParaRPr lang="en-CA" dirty="0"/>
          </a:p>
        </p:txBody>
      </p:sp>
      <p:sp>
        <p:nvSpPr>
          <p:cNvPr id="3" name="Content Placeholder 2"/>
          <p:cNvSpPr>
            <a:spLocks noGrp="1"/>
          </p:cNvSpPr>
          <p:nvPr>
            <p:ph idx="1"/>
          </p:nvPr>
        </p:nvSpPr>
        <p:spPr/>
        <p:txBody>
          <a:bodyPr/>
          <a:lstStyle/>
          <a:p>
            <a:r>
              <a:rPr lang="en-US" altLang="en-US" dirty="0" smtClean="0"/>
              <a:t>Saskatchewan was first to protect three rights into OHS legislation for workers.</a:t>
            </a:r>
          </a:p>
          <a:p>
            <a:endParaRPr lang="en-US" altLang="en-US" dirty="0" smtClean="0"/>
          </a:p>
          <a:p>
            <a:r>
              <a:rPr lang="en-US" altLang="en-US" dirty="0" smtClean="0"/>
              <a:t>Worker rights support principles of WRS:</a:t>
            </a:r>
          </a:p>
          <a:p>
            <a:pPr>
              <a:buFont typeface="Arial" pitchFamily="34" charset="0"/>
              <a:buChar char="•"/>
            </a:pPr>
            <a:r>
              <a:rPr lang="en-US" altLang="en-US" dirty="0" smtClean="0"/>
              <a:t>The right to know</a:t>
            </a:r>
          </a:p>
          <a:p>
            <a:pPr>
              <a:buFont typeface="Arial" pitchFamily="34" charset="0"/>
              <a:buChar char="•"/>
            </a:pPr>
            <a:r>
              <a:rPr lang="en-US" altLang="en-US" dirty="0" smtClean="0"/>
              <a:t>The right to participate</a:t>
            </a:r>
          </a:p>
          <a:p>
            <a:pPr>
              <a:buFont typeface="Arial" pitchFamily="34" charset="0"/>
              <a:buChar char="•"/>
            </a:pPr>
            <a:r>
              <a:rPr lang="en-US" altLang="en-US" dirty="0" smtClean="0"/>
              <a:t>The right to refuse</a:t>
            </a:r>
          </a:p>
          <a:p>
            <a:endParaRPr lang="en-CA"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Skin Corrosion / Irritation</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00078549"/>
              </p:ext>
            </p:extLst>
          </p:nvPr>
        </p:nvGraphicFramePr>
        <p:xfrm>
          <a:off x="341683" y="2403351"/>
          <a:ext cx="7755632" cy="2468880"/>
        </p:xfrm>
        <a:graphic>
          <a:graphicData uri="http://schemas.openxmlformats.org/drawingml/2006/table">
            <a:tbl>
              <a:tblPr firstRow="1" bandRow="1">
                <a:tableStyleId>{5C22544A-7EE6-4342-B048-85BDC9FD1C3A}</a:tableStyleId>
              </a:tblPr>
              <a:tblGrid>
                <a:gridCol w="1334717"/>
                <a:gridCol w="1977651"/>
                <a:gridCol w="1623469"/>
                <a:gridCol w="2819795"/>
              </a:tblGrid>
              <a:tr h="370840">
                <a:tc>
                  <a:txBody>
                    <a:bodyPr/>
                    <a:lstStyle/>
                    <a:p>
                      <a:r>
                        <a:rPr lang="en-CA" dirty="0" smtClean="0"/>
                        <a:t>Hazard</a:t>
                      </a:r>
                      <a:r>
                        <a:rPr lang="en-CA" baseline="0" dirty="0" smtClean="0"/>
                        <a:t>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a:t>
                      </a:r>
                      <a:r>
                        <a:rPr lang="en-CA" baseline="0" dirty="0" smtClean="0"/>
                        <a:t> statement</a:t>
                      </a:r>
                      <a:endParaRPr lang="en-CA" dirty="0"/>
                    </a:p>
                  </a:txBody>
                  <a:tcPr>
                    <a:solidFill>
                      <a:srgbClr val="4B2959"/>
                    </a:solidFill>
                  </a:tcPr>
                </a:tc>
              </a:tr>
              <a:tr h="370840">
                <a:tc>
                  <a:txBody>
                    <a:bodyPr/>
                    <a:lstStyle/>
                    <a:p>
                      <a:r>
                        <a:rPr lang="en-CA" dirty="0" smtClean="0"/>
                        <a:t>Skin corrosion,1A to 1C</a:t>
                      </a:r>
                      <a:endParaRPr lang="en-CA" dirty="0"/>
                    </a:p>
                  </a:txBody>
                  <a:tcPr>
                    <a:solidFill>
                      <a:srgbClr val="4B2959">
                        <a:alpha val="25000"/>
                      </a:srgbClr>
                    </a:solidFill>
                  </a:tcPr>
                </a:tc>
                <a:tc>
                  <a:txBody>
                    <a:bodyPr/>
                    <a:lstStyle/>
                    <a:p>
                      <a:r>
                        <a:rPr lang="en-CA" dirty="0" smtClean="0"/>
                        <a:t>Corrosion</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Causes severe skin burns and eye damage</a:t>
                      </a:r>
                      <a:endParaRPr lang="en-CA" dirty="0"/>
                    </a:p>
                  </a:txBody>
                  <a:tcPr>
                    <a:solidFill>
                      <a:srgbClr val="4B2959">
                        <a:alpha val="25000"/>
                      </a:srgbClr>
                    </a:solidFill>
                  </a:tcPr>
                </a:tc>
              </a:tr>
              <a:tr h="370840">
                <a:tc>
                  <a:txBody>
                    <a:bodyPr/>
                    <a:lstStyle/>
                    <a:p>
                      <a:r>
                        <a:rPr lang="en-CA" dirty="0" smtClean="0"/>
                        <a:t>Skin irritation,</a:t>
                      </a:r>
                      <a:r>
                        <a:rPr lang="en-CA" baseline="0" dirty="0" smtClean="0"/>
                        <a:t> </a:t>
                      </a:r>
                      <a:r>
                        <a:rPr lang="en-CA" dirty="0" smtClean="0"/>
                        <a:t>2</a:t>
                      </a:r>
                      <a:endParaRPr lang="en-CA" dirty="0"/>
                    </a:p>
                  </a:txBody>
                  <a:tcPr>
                    <a:solidFill>
                      <a:srgbClr val="4B2959">
                        <a:alpha val="25000"/>
                      </a:srgbClr>
                    </a:solidFill>
                  </a:tcPr>
                </a:tc>
                <a:tc>
                  <a:txBody>
                    <a:bodyPr/>
                    <a:lstStyle/>
                    <a:p>
                      <a:r>
                        <a:rPr lang="en-CA" dirty="0" smtClean="0"/>
                        <a:t>Exclamation</a:t>
                      </a:r>
                      <a:r>
                        <a:rPr lang="en-CA" baseline="0" dirty="0" smtClean="0"/>
                        <a:t> mark</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Causes skin irritation</a:t>
                      </a:r>
                      <a:endParaRPr lang="en-CA" dirty="0"/>
                    </a:p>
                  </a:txBody>
                  <a:tcPr>
                    <a:solidFill>
                      <a:srgbClr val="4B2959">
                        <a:alpha val="25000"/>
                      </a:srgbClr>
                    </a:solidFill>
                  </a:tcP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flipH="1">
            <a:off x="8296275" y="3320533"/>
            <a:ext cx="583859" cy="5838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20988" y="4401849"/>
            <a:ext cx="506700" cy="50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5357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Skin Corrosion / Irritation</a:t>
            </a:r>
            <a:endParaRPr lang="en-CA" dirty="0"/>
          </a:p>
        </p:txBody>
      </p:sp>
      <p:sp>
        <p:nvSpPr>
          <p:cNvPr id="2" name="Content Placeholder 1"/>
          <p:cNvSpPr>
            <a:spLocks noGrp="1"/>
          </p:cNvSpPr>
          <p:nvPr>
            <p:ph sz="quarter" idx="1"/>
          </p:nvPr>
        </p:nvSpPr>
        <p:spPr>
          <a:xfrm>
            <a:off x="248468" y="1628800"/>
            <a:ext cx="8647881" cy="4873752"/>
          </a:xfrm>
        </p:spPr>
        <p:txBody>
          <a:bodyPr>
            <a:normAutofit/>
          </a:bodyPr>
          <a:lstStyle/>
          <a:p>
            <a:pPr marL="0" indent="0">
              <a:buNone/>
            </a:pPr>
            <a:r>
              <a:rPr lang="en-CA" sz="2000" b="1" dirty="0"/>
              <a:t>Key Precautions </a:t>
            </a:r>
            <a:endParaRPr lang="en-CA" sz="2000" dirty="0"/>
          </a:p>
          <a:p>
            <a:pPr lvl="0">
              <a:buFont typeface="Arial" pitchFamily="34" charset="0"/>
              <a:buChar char="•"/>
            </a:pPr>
            <a:r>
              <a:rPr lang="en-CA" sz="2000" dirty="0" smtClean="0"/>
              <a:t>Prevent </a:t>
            </a:r>
            <a:r>
              <a:rPr lang="en-CA" sz="2000" dirty="0"/>
              <a:t>uncontrolled release </a:t>
            </a:r>
            <a:r>
              <a:rPr lang="en-CA" sz="2000" dirty="0" smtClean="0"/>
              <a:t>into the </a:t>
            </a:r>
            <a:r>
              <a:rPr lang="en-CA" sz="2000" dirty="0"/>
              <a:t>air</a:t>
            </a:r>
            <a:r>
              <a:rPr lang="en-CA" sz="2000" dirty="0" smtClean="0"/>
              <a:t>.  Use </a:t>
            </a:r>
            <a:r>
              <a:rPr lang="en-CA" sz="2000" dirty="0"/>
              <a:t>only in well-ventilated areas.  Use the smallest amount necessary.</a:t>
            </a:r>
          </a:p>
          <a:p>
            <a:pPr lvl="0">
              <a:buFont typeface="Arial" pitchFamily="34" charset="0"/>
              <a:buChar char="•"/>
            </a:pPr>
            <a:r>
              <a:rPr lang="en-CA" sz="2000" dirty="0"/>
              <a:t>Avoid direct </a:t>
            </a:r>
            <a:r>
              <a:rPr lang="en-CA" sz="2000" dirty="0" smtClean="0"/>
              <a:t>contact. Avoid </a:t>
            </a:r>
            <a:r>
              <a:rPr lang="en-CA" sz="2000" dirty="0"/>
              <a:t>repeated or prolonged skin contact with product or with contaminated </a:t>
            </a:r>
            <a:r>
              <a:rPr lang="en-CA" sz="2000" dirty="0" smtClean="0"/>
              <a:t>surfaces. Wear appropriate PPE.</a:t>
            </a:r>
            <a:endParaRPr lang="en-CA" sz="2000" dirty="0"/>
          </a:p>
          <a:p>
            <a:pPr lvl="0">
              <a:buFont typeface="Arial" pitchFamily="34" charset="0"/>
              <a:buChar char="•"/>
            </a:pPr>
            <a:r>
              <a:rPr lang="en-CA" sz="2000" dirty="0"/>
              <a:t>Inspect containers for damage or leaks before </a:t>
            </a:r>
            <a:r>
              <a:rPr lang="en-CA" sz="2000" dirty="0" smtClean="0"/>
              <a:t>handling. Open </a:t>
            </a:r>
            <a:r>
              <a:rPr lang="en-CA" sz="2000" dirty="0"/>
              <a:t>containers slowly and carefully. </a:t>
            </a:r>
            <a:r>
              <a:rPr lang="en-CA" sz="2000" dirty="0" smtClean="0"/>
              <a:t>Dispense </a:t>
            </a:r>
            <a:r>
              <a:rPr lang="en-CA" sz="2000" dirty="0"/>
              <a:t>carefully and keep containers closed when not in use. </a:t>
            </a:r>
            <a:r>
              <a:rPr lang="en-CA" sz="2000" dirty="0" smtClean="0"/>
              <a:t>Clean </a:t>
            </a:r>
            <a:r>
              <a:rPr lang="en-CA" sz="2000" dirty="0"/>
              <a:t>up any spills or dust buildup promptly and safely. </a:t>
            </a:r>
            <a:endParaRPr lang="en-CA" sz="2000" dirty="0" smtClean="0"/>
          </a:p>
          <a:p>
            <a:pPr>
              <a:buFont typeface="Arial" pitchFamily="34" charset="0"/>
              <a:buChar char="•"/>
            </a:pPr>
            <a:r>
              <a:rPr lang="en-CA" sz="2000" dirty="0"/>
              <a:t>Store away from incompatible materials and in a cool, dry, well-ventilated area and out of direct sunlight. </a:t>
            </a:r>
            <a:endParaRPr lang="en-CA" sz="2000" dirty="0" smtClean="0"/>
          </a:p>
          <a:p>
            <a:pPr>
              <a:buFont typeface="Arial" pitchFamily="34" charset="0"/>
              <a:buChar char="•"/>
            </a:pPr>
            <a:r>
              <a:rPr lang="en-CA" sz="2000" dirty="0" smtClean="0"/>
              <a:t>Know </a:t>
            </a:r>
            <a:r>
              <a:rPr lang="en-CA" sz="2000" dirty="0"/>
              <a:t>where the closest eyewash station and safety shower are located and how to use them. </a:t>
            </a:r>
            <a:r>
              <a:rPr lang="en-CA" sz="2000" dirty="0" smtClean="0"/>
              <a:t>Call </a:t>
            </a:r>
            <a:r>
              <a:rPr lang="en-CA" sz="2000" dirty="0"/>
              <a:t>immediately for emergency medical </a:t>
            </a:r>
            <a:r>
              <a:rPr lang="en-CA" sz="2000" dirty="0" smtClean="0"/>
              <a:t>assistance.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74" y="873666"/>
            <a:ext cx="981074" cy="9810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52037" y="902999"/>
            <a:ext cx="973425" cy="973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7460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Serious Eye Damage / Eye Irritation</a:t>
            </a:r>
            <a:endParaRPr lang="en-CA" dirty="0"/>
          </a:p>
        </p:txBody>
      </p:sp>
      <p:sp>
        <p:nvSpPr>
          <p:cNvPr id="2" name="Content Placeholder 1"/>
          <p:cNvSpPr>
            <a:spLocks noGrp="1"/>
          </p:cNvSpPr>
          <p:nvPr>
            <p:ph sz="quarter" idx="1"/>
          </p:nvPr>
        </p:nvSpPr>
        <p:spPr>
          <a:xfrm>
            <a:off x="267518" y="1685950"/>
            <a:ext cx="8247831" cy="4873752"/>
          </a:xfrm>
        </p:spPr>
        <p:txBody>
          <a:bodyPr>
            <a:normAutofit/>
          </a:bodyPr>
          <a:lstStyle/>
          <a:p>
            <a:r>
              <a:rPr lang="en-CA" dirty="0" smtClean="0"/>
              <a:t>There </a:t>
            </a:r>
            <a:r>
              <a:rPr lang="en-CA" dirty="0"/>
              <a:t>are three </a:t>
            </a:r>
            <a:r>
              <a:rPr lang="en-CA" dirty="0" smtClean="0"/>
              <a:t>categories</a:t>
            </a:r>
          </a:p>
          <a:p>
            <a:pPr>
              <a:buFont typeface="Arial" pitchFamily="34" charset="0"/>
              <a:buChar char="•"/>
            </a:pPr>
            <a:r>
              <a:rPr lang="en-CA" b="1" dirty="0" smtClean="0"/>
              <a:t>Category 1</a:t>
            </a:r>
            <a:r>
              <a:rPr lang="en-CA" dirty="0" smtClean="0"/>
              <a:t>:  cause </a:t>
            </a:r>
            <a:r>
              <a:rPr lang="en-CA" dirty="0"/>
              <a:t>irreversible damage to the </a:t>
            </a:r>
            <a:r>
              <a:rPr lang="en-CA" dirty="0" smtClean="0"/>
              <a:t>eyes</a:t>
            </a:r>
          </a:p>
          <a:p>
            <a:pPr>
              <a:buFont typeface="Arial" pitchFamily="34" charset="0"/>
              <a:buChar char="•"/>
            </a:pPr>
            <a:r>
              <a:rPr lang="en-CA" b="1" dirty="0" smtClean="0"/>
              <a:t>Category 2A</a:t>
            </a:r>
            <a:r>
              <a:rPr lang="en-CA" dirty="0" smtClean="0"/>
              <a:t>:  </a:t>
            </a:r>
            <a:r>
              <a:rPr lang="en-CA" dirty="0"/>
              <a:t>moderately irritating </a:t>
            </a:r>
            <a:r>
              <a:rPr lang="en-CA" dirty="0" smtClean="0"/>
              <a:t>to </a:t>
            </a:r>
            <a:r>
              <a:rPr lang="en-CA" dirty="0"/>
              <a:t>the eyes but the damage is </a:t>
            </a:r>
            <a:r>
              <a:rPr lang="en-CA" dirty="0" smtClean="0"/>
              <a:t>reversible</a:t>
            </a:r>
            <a:endParaRPr lang="en-CA" dirty="0"/>
          </a:p>
          <a:p>
            <a:pPr>
              <a:buFont typeface="Arial" pitchFamily="34" charset="0"/>
              <a:buChar char="•"/>
            </a:pPr>
            <a:r>
              <a:rPr lang="en-CA" b="1" dirty="0" smtClean="0"/>
              <a:t>Category 2B</a:t>
            </a:r>
            <a:r>
              <a:rPr lang="en-CA" dirty="0" smtClean="0"/>
              <a:t>: mild </a:t>
            </a:r>
            <a:r>
              <a:rPr lang="en-CA" dirty="0"/>
              <a:t>irritants which cause minor and </a:t>
            </a:r>
            <a:r>
              <a:rPr lang="en-CA" dirty="0" smtClean="0"/>
              <a:t/>
            </a:r>
            <a:br>
              <a:rPr lang="en-CA" dirty="0" smtClean="0"/>
            </a:br>
            <a:r>
              <a:rPr lang="en-CA" dirty="0" smtClean="0"/>
              <a:t>reversible </a:t>
            </a:r>
            <a:r>
              <a:rPr lang="en-CA" dirty="0"/>
              <a:t>damage to the </a:t>
            </a:r>
            <a:r>
              <a:rPr lang="en-CA" dirty="0" smtClean="0"/>
              <a:t>eyes </a:t>
            </a:r>
            <a:endParaRPr lang="en-CA" dirty="0"/>
          </a:p>
          <a:p>
            <a:endParaRPr lang="en-CA"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34344" y="2182080"/>
            <a:ext cx="857250" cy="857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45803" y="3262374"/>
            <a:ext cx="843856" cy="8438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31886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Serious Eye Damage / Eye Irritation</a:t>
            </a:r>
            <a:endParaRPr lang="en-CA"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29485" y="3045690"/>
            <a:ext cx="478560" cy="4785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31014" y="3575044"/>
            <a:ext cx="474742" cy="4747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4" name="Content Placeholder 3"/>
          <p:cNvGraphicFramePr>
            <a:graphicFrameLocks noGrp="1"/>
          </p:cNvGraphicFramePr>
          <p:nvPr>
            <p:ph sz="quarter" idx="1"/>
            <p:extLst>
              <p:ext uri="{D42A27DB-BD31-4B8C-83A1-F6EECF244321}">
                <p14:modId xmlns:p14="http://schemas.microsoft.com/office/powerpoint/2010/main" val="2542416960"/>
              </p:ext>
            </p:extLst>
          </p:nvPr>
        </p:nvGraphicFramePr>
        <p:xfrm>
          <a:off x="219075" y="2259334"/>
          <a:ext cx="8006283" cy="2291080"/>
        </p:xfrm>
        <a:graphic>
          <a:graphicData uri="http://schemas.openxmlformats.org/drawingml/2006/table">
            <a:tbl>
              <a:tblPr firstRow="1" bandRow="1">
                <a:tableStyleId>{5C22544A-7EE6-4342-B048-85BDC9FD1C3A}</a:tableStyleId>
              </a:tblPr>
              <a:tblGrid>
                <a:gridCol w="1333500"/>
                <a:gridCol w="1928319"/>
                <a:gridCol w="1408513"/>
                <a:gridCol w="3335951"/>
              </a:tblGrid>
              <a:tr h="145164">
                <a:tc>
                  <a:txBody>
                    <a:bodyPr/>
                    <a:lstStyle/>
                    <a:p>
                      <a:r>
                        <a:rPr lang="en-CA" dirty="0" smtClean="0"/>
                        <a:t>Hazard</a:t>
                      </a:r>
                      <a:r>
                        <a:rPr lang="en-CA" baseline="0" dirty="0" smtClean="0"/>
                        <a:t>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a:t>
                      </a:r>
                      <a:r>
                        <a:rPr lang="en-CA" baseline="0" dirty="0" smtClean="0"/>
                        <a:t>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Corrosion</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Causes serious eye damage</a:t>
                      </a:r>
                      <a:endParaRPr lang="en-CA" dirty="0"/>
                    </a:p>
                  </a:txBody>
                  <a:tcPr>
                    <a:solidFill>
                      <a:srgbClr val="4B2959">
                        <a:alpha val="25000"/>
                      </a:srgbClr>
                    </a:solidFill>
                  </a:tcPr>
                </a:tc>
              </a:tr>
              <a:tr h="370840">
                <a:tc>
                  <a:txBody>
                    <a:bodyPr/>
                    <a:lstStyle/>
                    <a:p>
                      <a:r>
                        <a:rPr lang="en-CA" dirty="0" smtClean="0"/>
                        <a:t>2A</a:t>
                      </a:r>
                      <a:endParaRPr lang="en-CA" dirty="0"/>
                    </a:p>
                  </a:txBody>
                  <a:tcPr>
                    <a:solidFill>
                      <a:srgbClr val="4B2959">
                        <a:alpha val="25000"/>
                      </a:srgbClr>
                    </a:solidFill>
                  </a:tcPr>
                </a:tc>
                <a:tc>
                  <a:txBody>
                    <a:bodyPr/>
                    <a:lstStyle/>
                    <a:p>
                      <a:r>
                        <a:rPr lang="en-CA" dirty="0" smtClean="0"/>
                        <a:t>Exclamation mark</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Causes serious eye irritation</a:t>
                      </a:r>
                      <a:endParaRPr lang="en-CA" dirty="0"/>
                    </a:p>
                  </a:txBody>
                  <a:tcPr>
                    <a:solidFill>
                      <a:srgbClr val="4B2959">
                        <a:alpha val="25000"/>
                      </a:srgbClr>
                    </a:solidFill>
                  </a:tcPr>
                </a:tc>
              </a:tr>
              <a:tr h="370840">
                <a:tc>
                  <a:txBody>
                    <a:bodyPr/>
                    <a:lstStyle/>
                    <a:p>
                      <a:r>
                        <a:rPr lang="en-CA" dirty="0" smtClean="0"/>
                        <a:t>2B</a:t>
                      </a:r>
                      <a:endParaRPr lang="en-CA" dirty="0"/>
                    </a:p>
                  </a:txBody>
                  <a:tcPr>
                    <a:solidFill>
                      <a:srgbClr val="4B2959">
                        <a:alpha val="25000"/>
                      </a:srgbClr>
                    </a:solidFill>
                  </a:tcPr>
                </a:tc>
                <a:tc>
                  <a:txBody>
                    <a:bodyPr/>
                    <a:lstStyle/>
                    <a:p>
                      <a:r>
                        <a:rPr lang="en-CA" i="1" dirty="0" smtClean="0"/>
                        <a:t>No pictogram</a:t>
                      </a:r>
                      <a:endParaRPr lang="en-CA" i="1"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Causes</a:t>
                      </a:r>
                      <a:r>
                        <a:rPr lang="en-CA" baseline="0" dirty="0" smtClean="0"/>
                        <a:t> eye irritation</a:t>
                      </a:r>
                      <a:endParaRPr lang="en-CA" dirty="0"/>
                    </a:p>
                  </a:txBody>
                  <a:tcPr>
                    <a:solidFill>
                      <a:srgbClr val="4B2959">
                        <a:alpha val="25000"/>
                      </a:srgbClr>
                    </a:solidFill>
                  </a:tcPr>
                </a:tc>
              </a:tr>
            </a:tbl>
          </a:graphicData>
        </a:graphic>
      </p:graphicFrame>
    </p:spTree>
    <p:extLst>
      <p:ext uri="{BB962C8B-B14F-4D97-AF65-F5344CB8AC3E}">
        <p14:creationId xmlns:p14="http://schemas.microsoft.com/office/powerpoint/2010/main" val="349153675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Serious Eye Damage / Eye Irritation</a:t>
            </a:r>
            <a:endParaRPr lang="en-CA" dirty="0"/>
          </a:p>
        </p:txBody>
      </p:sp>
      <p:sp>
        <p:nvSpPr>
          <p:cNvPr id="2" name="Content Placeholder 1"/>
          <p:cNvSpPr>
            <a:spLocks noGrp="1"/>
          </p:cNvSpPr>
          <p:nvPr>
            <p:ph sz="quarter" idx="1"/>
          </p:nvPr>
        </p:nvSpPr>
        <p:spPr>
          <a:xfrm>
            <a:off x="467544" y="1628800"/>
            <a:ext cx="7467600" cy="4457675"/>
          </a:xfrm>
        </p:spPr>
        <p:txBody>
          <a:bodyPr>
            <a:normAutofit fontScale="92500" lnSpcReduction="20000"/>
          </a:bodyPr>
          <a:lstStyle/>
          <a:p>
            <a:pPr marL="0" indent="0">
              <a:buNone/>
            </a:pPr>
            <a:r>
              <a:rPr lang="en-CA" b="1" dirty="0"/>
              <a:t>Key Precautions</a:t>
            </a:r>
            <a:endParaRPr lang="en-CA" dirty="0"/>
          </a:p>
          <a:p>
            <a:pPr lvl="0">
              <a:buFont typeface="Arial" pitchFamily="34" charset="0"/>
              <a:buChar char="•"/>
            </a:pPr>
            <a:r>
              <a:rPr lang="en-CA" dirty="0" smtClean="0"/>
              <a:t>Prevent </a:t>
            </a:r>
            <a:r>
              <a:rPr lang="en-CA" dirty="0"/>
              <a:t>uncontrolled release </a:t>
            </a:r>
            <a:r>
              <a:rPr lang="en-CA" dirty="0" smtClean="0"/>
              <a:t>into </a:t>
            </a:r>
            <a:r>
              <a:rPr lang="en-CA" dirty="0"/>
              <a:t>the </a:t>
            </a:r>
            <a:r>
              <a:rPr lang="en-CA" dirty="0" smtClean="0"/>
              <a:t>air.  </a:t>
            </a:r>
          </a:p>
          <a:p>
            <a:pPr lvl="0">
              <a:buFont typeface="Arial" pitchFamily="34" charset="0"/>
              <a:buChar char="•"/>
            </a:pPr>
            <a:r>
              <a:rPr lang="en-CA" dirty="0" smtClean="0"/>
              <a:t>Use </a:t>
            </a:r>
            <a:r>
              <a:rPr lang="en-CA" dirty="0"/>
              <a:t>only in well-ventilated areas.  Use the smallest amount necessary.</a:t>
            </a:r>
          </a:p>
          <a:p>
            <a:pPr lvl="0">
              <a:buFont typeface="Arial" pitchFamily="34" charset="0"/>
              <a:buChar char="•"/>
            </a:pPr>
            <a:r>
              <a:rPr lang="en-CA" dirty="0"/>
              <a:t>Inspect containers for damage or leaks before handling.</a:t>
            </a:r>
          </a:p>
          <a:p>
            <a:pPr lvl="0">
              <a:buFont typeface="Arial" pitchFamily="34" charset="0"/>
              <a:buChar char="•"/>
            </a:pPr>
            <a:r>
              <a:rPr lang="en-CA" dirty="0"/>
              <a:t>Wear </a:t>
            </a:r>
            <a:r>
              <a:rPr lang="en-CA" dirty="0" smtClean="0"/>
              <a:t>appropriate PPE.</a:t>
            </a:r>
            <a:endParaRPr lang="en-CA" dirty="0"/>
          </a:p>
          <a:p>
            <a:pPr lvl="0">
              <a:buFont typeface="Arial" pitchFamily="34" charset="0"/>
              <a:buChar char="•"/>
            </a:pPr>
            <a:r>
              <a:rPr lang="en-CA" dirty="0"/>
              <a:t>Open containers slowly and carefully. </a:t>
            </a:r>
            <a:r>
              <a:rPr lang="en-CA" dirty="0" smtClean="0"/>
              <a:t>Dispense </a:t>
            </a:r>
            <a:r>
              <a:rPr lang="en-CA" dirty="0"/>
              <a:t>carefully and keep containers closed when not in use. </a:t>
            </a:r>
            <a:r>
              <a:rPr lang="en-CA" dirty="0" smtClean="0"/>
              <a:t>Clean </a:t>
            </a:r>
            <a:r>
              <a:rPr lang="en-CA" dirty="0"/>
              <a:t>up any spills or dust buildup promptly and safely. </a:t>
            </a:r>
          </a:p>
          <a:p>
            <a:pPr lvl="0">
              <a:buFont typeface="Arial" pitchFamily="34" charset="0"/>
              <a:buChar char="•"/>
            </a:pPr>
            <a:r>
              <a:rPr lang="en-CA" dirty="0" smtClean="0"/>
              <a:t>Store </a:t>
            </a:r>
            <a:r>
              <a:rPr lang="en-CA" dirty="0"/>
              <a:t>away from incompatible materials and in a cool, dry, well-ventilated area and out of direct sunlight. </a:t>
            </a:r>
            <a:endParaRPr lang="en-CA" dirty="0" smtClean="0"/>
          </a:p>
          <a:p>
            <a:pPr lvl="0">
              <a:buFont typeface="Arial" pitchFamily="34" charset="0"/>
              <a:buChar char="•"/>
            </a:pPr>
            <a:r>
              <a:rPr lang="en-CA" sz="2400" dirty="0" smtClean="0"/>
              <a:t>Know </a:t>
            </a:r>
            <a:r>
              <a:rPr lang="en-CA" sz="2400" dirty="0"/>
              <a:t>where the closest eyewash station and safety shower are located and how to use them. </a:t>
            </a:r>
            <a:r>
              <a:rPr lang="en-CA" sz="2400" dirty="0" smtClean="0"/>
              <a:t>Call </a:t>
            </a:r>
            <a:r>
              <a:rPr lang="en-CA" sz="2400" dirty="0"/>
              <a:t>immediately for emergency medical </a:t>
            </a:r>
            <a:r>
              <a:rPr lang="en-CA" sz="2400" dirty="0" smtClean="0"/>
              <a:t>assistance.</a:t>
            </a:r>
          </a:p>
          <a:p>
            <a:pPr lvl="0"/>
            <a:endParaRPr lang="en-CA" dirty="0" smtClean="0"/>
          </a:p>
          <a:p>
            <a:pPr lvl="0"/>
            <a:endParaRPr lang="en-CA" dirty="0"/>
          </a:p>
          <a:p>
            <a:endParaRPr lang="en-CA"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49350" y="2335284"/>
            <a:ext cx="960366" cy="9603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49895" y="1340714"/>
            <a:ext cx="962025" cy="962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46827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850605"/>
            <a:ext cx="7357406" cy="1148315"/>
          </a:xfrm>
        </p:spPr>
        <p:txBody>
          <a:bodyPr>
            <a:normAutofit fontScale="90000"/>
          </a:bodyPr>
          <a:lstStyle/>
          <a:p>
            <a:pPr algn="l"/>
            <a:r>
              <a:rPr lang="en-CA" dirty="0" smtClean="0"/>
              <a:t>Respiratory or Skin Sensitization: Respiratory sensitizer</a:t>
            </a:r>
            <a:endParaRPr lang="en-CA" dirty="0"/>
          </a:p>
        </p:txBody>
      </p:sp>
      <p:sp>
        <p:nvSpPr>
          <p:cNvPr id="2" name="Content Placeholder 1"/>
          <p:cNvSpPr>
            <a:spLocks noGrp="1"/>
          </p:cNvSpPr>
          <p:nvPr>
            <p:ph sz="quarter" idx="1"/>
          </p:nvPr>
        </p:nvSpPr>
        <p:spPr>
          <a:xfrm>
            <a:off x="277044" y="2105247"/>
            <a:ext cx="8009706" cy="3771678"/>
          </a:xfrm>
        </p:spPr>
        <p:txBody>
          <a:bodyPr>
            <a:normAutofit lnSpcReduction="10000"/>
          </a:bodyPr>
          <a:lstStyle/>
          <a:p>
            <a:r>
              <a:rPr lang="en-CA" sz="2600" dirty="0"/>
              <a:t>Sensitization is an allergic response by the body’s </a:t>
            </a:r>
            <a:r>
              <a:rPr lang="en-CA" sz="2600" dirty="0" smtClean="0"/>
              <a:t/>
            </a:r>
            <a:br>
              <a:rPr lang="en-CA" sz="2600" dirty="0" smtClean="0"/>
            </a:br>
            <a:r>
              <a:rPr lang="en-CA" sz="2600" dirty="0" smtClean="0"/>
              <a:t>immune </a:t>
            </a:r>
            <a:r>
              <a:rPr lang="en-CA" sz="2600" dirty="0"/>
              <a:t>system. </a:t>
            </a:r>
            <a:r>
              <a:rPr lang="en-CA" sz="2600" dirty="0" smtClean="0"/>
              <a:t>Sensitization </a:t>
            </a:r>
            <a:r>
              <a:rPr lang="en-CA" sz="2600" dirty="0"/>
              <a:t>is a “whole-body” allergic response.  </a:t>
            </a:r>
            <a:endParaRPr lang="en-CA" sz="2600" dirty="0" smtClean="0"/>
          </a:p>
          <a:p>
            <a:r>
              <a:rPr lang="en-CA" sz="2600" dirty="0" smtClean="0"/>
              <a:t>Responses </a:t>
            </a:r>
            <a:r>
              <a:rPr lang="en-CA" sz="2600" dirty="0"/>
              <a:t>to sensitizers vary. </a:t>
            </a:r>
            <a:r>
              <a:rPr lang="en-CA" sz="2600" dirty="0" smtClean="0"/>
              <a:t>Some </a:t>
            </a:r>
            <a:r>
              <a:rPr lang="en-CA" sz="2600" dirty="0"/>
              <a:t>people will never be sensitized, others may become sensitized after a single exposure.  Once a person has been sensitized, their body will respond to that sensitizer very quickly </a:t>
            </a:r>
            <a:r>
              <a:rPr lang="en-CA" sz="2600" dirty="0" smtClean="0"/>
              <a:t>when </a:t>
            </a:r>
            <a:r>
              <a:rPr lang="en-CA" sz="2600" dirty="0"/>
              <a:t>exposed to </a:t>
            </a:r>
            <a:r>
              <a:rPr lang="en-CA" sz="2600" dirty="0" smtClean="0"/>
              <a:t>it again. </a:t>
            </a:r>
            <a:r>
              <a:rPr lang="en-CA" sz="2600" dirty="0"/>
              <a:t> </a:t>
            </a:r>
          </a:p>
          <a:p>
            <a:pPr lvl="1">
              <a:buFont typeface="Arial" pitchFamily="34" charset="0"/>
              <a:buChar char="•"/>
            </a:pPr>
            <a:r>
              <a:rPr lang="en-CA" sz="2200" dirty="0" smtClean="0"/>
              <a:t>Examples:  </a:t>
            </a:r>
            <a:r>
              <a:rPr lang="en-CA" sz="2200" dirty="0"/>
              <a:t>latex, many </a:t>
            </a:r>
            <a:r>
              <a:rPr lang="en-CA" sz="2200" dirty="0" smtClean="0"/>
              <a:t>metals, </a:t>
            </a:r>
            <a:r>
              <a:rPr lang="en-CA" sz="2200" dirty="0"/>
              <a:t>various acrylates, </a:t>
            </a:r>
            <a:r>
              <a:rPr lang="en-CA" sz="2200" dirty="0" err="1"/>
              <a:t>isocyanates</a:t>
            </a:r>
            <a:r>
              <a:rPr lang="en-CA" sz="2200" dirty="0"/>
              <a:t> (such as HDI, TDI, MDI), </a:t>
            </a:r>
            <a:r>
              <a:rPr lang="en-CA" sz="2200" dirty="0" smtClean="0"/>
              <a:t>and styrene</a:t>
            </a:r>
            <a:r>
              <a:rPr lang="en-CA" sz="2200" dirty="0"/>
              <a:t>.  </a:t>
            </a:r>
            <a:endParaRPr lang="en-CA" sz="2200" dirty="0" smtClean="0"/>
          </a:p>
          <a:p>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23170" y="1041699"/>
            <a:ext cx="1339550" cy="1339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89498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quarter" idx="1"/>
            <p:extLst>
              <p:ext uri="{D42A27DB-BD31-4B8C-83A1-F6EECF244321}">
                <p14:modId xmlns:p14="http://schemas.microsoft.com/office/powerpoint/2010/main" val="248498593"/>
              </p:ext>
            </p:extLst>
          </p:nvPr>
        </p:nvGraphicFramePr>
        <p:xfrm>
          <a:off x="467136" y="3538364"/>
          <a:ext cx="7766072" cy="1706880"/>
        </p:xfrm>
        <a:graphic>
          <a:graphicData uri="http://schemas.openxmlformats.org/drawingml/2006/table">
            <a:tbl>
              <a:tblPr firstRow="1" bandRow="1">
                <a:tableStyleId>{5C22544A-7EE6-4342-B048-85BDC9FD1C3A}</a:tableStyleId>
              </a:tblPr>
              <a:tblGrid>
                <a:gridCol w="1514064"/>
                <a:gridCol w="1582280"/>
                <a:gridCol w="1512168"/>
                <a:gridCol w="3157560"/>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800" kern="1200" dirty="0" smtClean="0">
                          <a:solidFill>
                            <a:schemeClr val="dk1"/>
                          </a:solidFill>
                          <a:latin typeface="+mn-lt"/>
                          <a:ea typeface="+mn-ea"/>
                          <a:cs typeface="+mn-cs"/>
                        </a:rPr>
                        <a:t>Respiratory sensitizer </a:t>
                      </a:r>
                      <a:r>
                        <a:rPr lang="en-CA" sz="1600" dirty="0" smtClean="0"/>
                        <a:t>1, 1A,</a:t>
                      </a:r>
                      <a:r>
                        <a:rPr lang="en-CA" sz="1600" baseline="0" dirty="0" smtClean="0"/>
                        <a:t> 1B</a:t>
                      </a:r>
                      <a:endParaRPr lang="en-CA" sz="1600" dirty="0"/>
                    </a:p>
                  </a:txBody>
                  <a:tcPr>
                    <a:solidFill>
                      <a:srgbClr val="4B2959">
                        <a:alpha val="25000"/>
                      </a:srgbClr>
                    </a:solidFill>
                  </a:tcPr>
                </a:tc>
                <a:tc>
                  <a:txBody>
                    <a:bodyPr/>
                    <a:lstStyle/>
                    <a:p>
                      <a:r>
                        <a:rPr lang="en-CA" sz="1600" dirty="0" smtClean="0"/>
                        <a:t>Health</a:t>
                      </a:r>
                      <a:r>
                        <a:rPr lang="en-CA" sz="1600" baseline="0" dirty="0" smtClean="0"/>
                        <a:t> hazard</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May cause</a:t>
                      </a:r>
                      <a:r>
                        <a:rPr lang="en-CA" sz="1600" baseline="0" dirty="0" smtClean="0"/>
                        <a:t> allergy or asthmatic symptoms or breathing difficulties if inhaled</a:t>
                      </a:r>
                      <a:endParaRPr lang="en-CA" sz="1600" dirty="0"/>
                    </a:p>
                  </a:txBody>
                  <a:tcPr>
                    <a:solidFill>
                      <a:srgbClr val="4B2959">
                        <a:alpha val="25000"/>
                      </a:srgbClr>
                    </a:solidFill>
                  </a:tcPr>
                </a:tc>
              </a:tr>
            </a:tbl>
          </a:graphicData>
        </a:graphic>
      </p:graphicFrame>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65541" y="1670349"/>
            <a:ext cx="1339550" cy="1339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5"/>
          <p:cNvSpPr txBox="1">
            <a:spLocks/>
          </p:cNvSpPr>
          <p:nvPr/>
        </p:nvSpPr>
        <p:spPr bwMode="auto">
          <a:xfrm>
            <a:off x="0" y="1010094"/>
            <a:ext cx="7357406" cy="1148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0000"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CA" sz="4200" b="1" i="0" u="none" strike="noStrike" kern="0" cap="none" spc="0" normalizeH="0" baseline="0" noProof="0" dirty="0" smtClean="0">
                <a:ln>
                  <a:noFill/>
                </a:ln>
                <a:solidFill>
                  <a:schemeClr val="tx2"/>
                </a:solidFill>
                <a:effectLst/>
                <a:uLnTx/>
                <a:uFillTx/>
                <a:latin typeface="Calibri"/>
                <a:ea typeface="ＭＳ Ｐゴシック" charset="0"/>
                <a:cs typeface="Calibri"/>
              </a:rPr>
              <a:t>Respiratory or Skin Sensitization: </a:t>
            </a:r>
            <a:r>
              <a:rPr kumimoji="0" lang="en-CA" sz="4200" b="1" i="0" u="none" strike="noStrike" kern="0" cap="none" spc="0" normalizeH="0" baseline="0" noProof="0" smtClean="0">
                <a:ln>
                  <a:noFill/>
                </a:ln>
                <a:solidFill>
                  <a:schemeClr val="tx2"/>
                </a:solidFill>
                <a:effectLst/>
                <a:uLnTx/>
                <a:uFillTx/>
                <a:latin typeface="Calibri"/>
                <a:ea typeface="ＭＳ Ｐゴシック" charset="0"/>
                <a:cs typeface="Calibri"/>
              </a:rPr>
              <a:t>Respiratory sensitizer</a:t>
            </a:r>
            <a:endParaRPr kumimoji="0" lang="en-CA" sz="4200" b="1" i="0" u="none" strike="noStrike" kern="0" cap="none" spc="0" normalizeH="0" baseline="0" noProof="0" dirty="0">
              <a:ln>
                <a:noFill/>
              </a:ln>
              <a:solidFill>
                <a:schemeClr val="tx2"/>
              </a:solidFill>
              <a:effectLst/>
              <a:uLnTx/>
              <a:uFillTx/>
              <a:latin typeface="Calibri"/>
              <a:ea typeface="ＭＳ Ｐゴシック" charset="0"/>
              <a:cs typeface="Calibri"/>
            </a:endParaRPr>
          </a:p>
        </p:txBody>
      </p:sp>
    </p:spTree>
    <p:extLst>
      <p:ext uri="{BB962C8B-B14F-4D97-AF65-F5344CB8AC3E}">
        <p14:creationId xmlns:p14="http://schemas.microsoft.com/office/powerpoint/2010/main" val="28135094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324668" y="2062716"/>
            <a:ext cx="8571682" cy="4004709"/>
          </a:xfrm>
        </p:spPr>
        <p:txBody>
          <a:bodyPr>
            <a:normAutofit fontScale="85000" lnSpcReduction="20000"/>
          </a:bodyPr>
          <a:lstStyle/>
          <a:p>
            <a:pPr marL="0" indent="0">
              <a:buNone/>
            </a:pPr>
            <a:r>
              <a:rPr lang="en-CA" b="1" dirty="0"/>
              <a:t>Key Precautions </a:t>
            </a:r>
            <a:endParaRPr lang="en-CA" dirty="0"/>
          </a:p>
          <a:p>
            <a:pPr lvl="0">
              <a:buFont typeface="Arial" pitchFamily="34" charset="0"/>
              <a:buChar char="•"/>
            </a:pPr>
            <a:r>
              <a:rPr lang="en-CA" dirty="0" smtClean="0"/>
              <a:t>Prevent </a:t>
            </a:r>
            <a:r>
              <a:rPr lang="en-CA" dirty="0"/>
              <a:t>uncontrolled release </a:t>
            </a:r>
            <a:r>
              <a:rPr lang="en-CA" dirty="0" smtClean="0"/>
              <a:t>into the air</a:t>
            </a:r>
            <a:r>
              <a:rPr lang="en-CA" dirty="0"/>
              <a:t>. </a:t>
            </a:r>
            <a:r>
              <a:rPr lang="en-CA" dirty="0" smtClean="0"/>
              <a:t>Use </a:t>
            </a:r>
            <a:r>
              <a:rPr lang="en-CA" dirty="0"/>
              <a:t>only in well-ventilated areas. </a:t>
            </a:r>
            <a:r>
              <a:rPr lang="en-CA" dirty="0" smtClean="0"/>
              <a:t>Use </a:t>
            </a:r>
            <a:r>
              <a:rPr lang="en-CA" dirty="0"/>
              <a:t>the smallest amount necessary.</a:t>
            </a:r>
          </a:p>
          <a:p>
            <a:pPr lvl="0">
              <a:buFont typeface="Arial" pitchFamily="34" charset="0"/>
              <a:buChar char="•"/>
            </a:pPr>
            <a:r>
              <a:rPr lang="en-CA" dirty="0"/>
              <a:t>Unprotected persons should avoid all </a:t>
            </a:r>
            <a:r>
              <a:rPr lang="en-CA" dirty="0" smtClean="0"/>
              <a:t>contact. Use </a:t>
            </a:r>
            <a:r>
              <a:rPr lang="en-CA" dirty="0"/>
              <a:t>appropriate engineering controls.  </a:t>
            </a:r>
          </a:p>
          <a:p>
            <a:pPr lvl="0">
              <a:buFont typeface="Arial" pitchFamily="34" charset="0"/>
              <a:buChar char="•"/>
            </a:pPr>
            <a:r>
              <a:rPr lang="en-CA" dirty="0"/>
              <a:t>Be aware of the typical symptoms of an allergic </a:t>
            </a:r>
            <a:r>
              <a:rPr lang="en-CA" dirty="0" smtClean="0"/>
              <a:t>reaction. </a:t>
            </a:r>
            <a:r>
              <a:rPr lang="en-CA" dirty="0"/>
              <a:t>Report any signs of illness or exposure concerns to your supervisor immediately.</a:t>
            </a:r>
          </a:p>
          <a:p>
            <a:pPr lvl="0">
              <a:buFont typeface="Arial" pitchFamily="34" charset="0"/>
              <a:buChar char="•"/>
            </a:pPr>
            <a:r>
              <a:rPr lang="en-CA" dirty="0"/>
              <a:t>Wear appropriate </a:t>
            </a:r>
            <a:r>
              <a:rPr lang="en-CA" dirty="0" smtClean="0"/>
              <a:t>PPE.  </a:t>
            </a:r>
            <a:endParaRPr lang="en-CA" dirty="0"/>
          </a:p>
          <a:p>
            <a:pPr lvl="0">
              <a:buFont typeface="Arial" pitchFamily="34" charset="0"/>
              <a:buChar char="•"/>
            </a:pPr>
            <a:r>
              <a:rPr lang="en-CA" dirty="0"/>
              <a:t>Report leaks, spills or ventilation failures immediately. </a:t>
            </a:r>
            <a:r>
              <a:rPr lang="en-CA" dirty="0" smtClean="0"/>
              <a:t>Put </a:t>
            </a:r>
            <a:r>
              <a:rPr lang="en-CA" dirty="0"/>
              <a:t>on a suitable respirator </a:t>
            </a:r>
            <a:r>
              <a:rPr lang="en-CA" dirty="0" smtClean="0"/>
              <a:t>immediately if a </a:t>
            </a:r>
            <a:r>
              <a:rPr lang="en-CA" dirty="0"/>
              <a:t>respiratory sensitizer is released into the workplace.</a:t>
            </a:r>
          </a:p>
          <a:p>
            <a:pPr lvl="0">
              <a:buFont typeface="Arial" pitchFamily="34" charset="0"/>
              <a:buChar char="•"/>
            </a:pPr>
            <a:r>
              <a:rPr lang="en-CA" dirty="0" smtClean="0"/>
              <a:t>Open </a:t>
            </a:r>
            <a:r>
              <a:rPr lang="en-CA" dirty="0"/>
              <a:t>containers slowly and carefully. </a:t>
            </a:r>
            <a:r>
              <a:rPr lang="en-CA" dirty="0" smtClean="0"/>
              <a:t>Dispense </a:t>
            </a:r>
            <a:r>
              <a:rPr lang="en-CA" dirty="0"/>
              <a:t>carefully and keep containers closed when not in use.  Clean up any spills or dust buildup promptly and safely. </a:t>
            </a:r>
            <a:endParaRPr lang="en-CA" dirty="0" smtClean="0"/>
          </a:p>
          <a:p>
            <a:pPr lvl="0"/>
            <a:endParaRPr lang="en-CA"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81645" y="870250"/>
            <a:ext cx="981074" cy="9810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5"/>
          <p:cNvSpPr>
            <a:spLocks noGrp="1"/>
          </p:cNvSpPr>
          <p:nvPr>
            <p:ph type="title"/>
          </p:nvPr>
        </p:nvSpPr>
        <p:spPr>
          <a:xfrm>
            <a:off x="181777" y="850605"/>
            <a:ext cx="7357406" cy="1148315"/>
          </a:xfrm>
        </p:spPr>
        <p:txBody>
          <a:bodyPr>
            <a:normAutofit fontScale="90000"/>
          </a:bodyPr>
          <a:lstStyle/>
          <a:p>
            <a:pPr algn="l"/>
            <a:r>
              <a:rPr lang="en-CA" dirty="0" smtClean="0"/>
              <a:t>Respiratory or Skin Sensitization: Respiratory sensitizer</a:t>
            </a:r>
            <a:endParaRPr lang="en-CA" dirty="0"/>
          </a:p>
        </p:txBody>
      </p:sp>
    </p:spTree>
    <p:extLst>
      <p:ext uri="{BB962C8B-B14F-4D97-AF65-F5344CB8AC3E}">
        <p14:creationId xmlns:p14="http://schemas.microsoft.com/office/powerpoint/2010/main" val="23782985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19894" y="2137144"/>
            <a:ext cx="8524056" cy="4384458"/>
          </a:xfrm>
        </p:spPr>
        <p:txBody>
          <a:bodyPr>
            <a:normAutofit/>
          </a:bodyPr>
          <a:lstStyle/>
          <a:p>
            <a:r>
              <a:rPr lang="en-CA" dirty="0" smtClean="0"/>
              <a:t>Sensitization is an allergic response by the body’s immune system.  Sensitization is a “whole-body” allergic response.  </a:t>
            </a:r>
          </a:p>
          <a:p>
            <a:endParaRPr lang="en-CA" dirty="0" smtClean="0"/>
          </a:p>
          <a:p>
            <a:r>
              <a:rPr lang="en-CA" dirty="0" smtClean="0"/>
              <a:t>Responses to sensitizers vary. Some people will never be sensitized, others may become sensitized after a single exposure.  Once a person has been sensitized, their body will respond to that sensitizer very quickly when exposed to it again.  </a:t>
            </a:r>
          </a:p>
          <a:p>
            <a:pPr lvl="1">
              <a:buFont typeface="Arial" pitchFamily="34" charset="0"/>
              <a:buChar char="•"/>
            </a:pPr>
            <a:r>
              <a:rPr lang="en-CA" dirty="0" smtClean="0"/>
              <a:t>Examples include</a:t>
            </a:r>
            <a:r>
              <a:rPr lang="en-CA" dirty="0"/>
              <a:t>:  latex, methyl methacrylate, toluene </a:t>
            </a:r>
            <a:r>
              <a:rPr lang="en-CA" dirty="0" err="1"/>
              <a:t>diisocyanate</a:t>
            </a:r>
            <a:r>
              <a:rPr lang="en-CA" dirty="0"/>
              <a:t> (TDI</a:t>
            </a:r>
            <a:r>
              <a:rPr lang="en-CA" dirty="0" smtClean="0"/>
              <a:t>)</a:t>
            </a:r>
          </a:p>
          <a:p>
            <a:endParaRPr lang="en-CA"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43081" y="1019345"/>
            <a:ext cx="938359" cy="9383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5"/>
          <p:cNvSpPr>
            <a:spLocks noGrp="1"/>
          </p:cNvSpPr>
          <p:nvPr>
            <p:ph type="title"/>
          </p:nvPr>
        </p:nvSpPr>
        <p:spPr>
          <a:xfrm>
            <a:off x="181777" y="850605"/>
            <a:ext cx="7909600" cy="1148315"/>
          </a:xfrm>
        </p:spPr>
        <p:txBody>
          <a:bodyPr>
            <a:normAutofit fontScale="90000"/>
          </a:bodyPr>
          <a:lstStyle/>
          <a:p>
            <a:pPr algn="l"/>
            <a:r>
              <a:rPr lang="en-CA" dirty="0" smtClean="0"/>
              <a:t>Respiratory or Skin Sensitization: </a:t>
            </a:r>
            <a:br>
              <a:rPr lang="en-CA" dirty="0" smtClean="0"/>
            </a:br>
            <a:r>
              <a:rPr lang="en-CA" dirty="0" smtClean="0"/>
              <a:t>Skin sensitizer</a:t>
            </a:r>
            <a:endParaRPr lang="en-CA" dirty="0"/>
          </a:p>
        </p:txBody>
      </p:sp>
    </p:spTree>
    <p:extLst>
      <p:ext uri="{BB962C8B-B14F-4D97-AF65-F5344CB8AC3E}">
        <p14:creationId xmlns:p14="http://schemas.microsoft.com/office/powerpoint/2010/main" val="33153441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980727"/>
            <a:ext cx="8515656" cy="1050091"/>
          </a:xfrm>
        </p:spPr>
        <p:txBody>
          <a:bodyPr>
            <a:normAutofit fontScale="90000"/>
          </a:bodyPr>
          <a:lstStyle/>
          <a:p>
            <a:pPr algn="l"/>
            <a:r>
              <a:rPr lang="en-CA" dirty="0" smtClean="0"/>
              <a:t>Respiratory or Skin Sensitization: </a:t>
            </a:r>
            <a:br>
              <a:rPr lang="en-CA" dirty="0" smtClean="0"/>
            </a:br>
            <a:r>
              <a:rPr lang="en-CA" dirty="0" smtClean="0"/>
              <a:t>Skin sensitizer</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166284605"/>
              </p:ext>
            </p:extLst>
          </p:nvPr>
        </p:nvGraphicFramePr>
        <p:xfrm>
          <a:off x="381819" y="3041923"/>
          <a:ext cx="8238306" cy="1524000"/>
        </p:xfrm>
        <a:graphic>
          <a:graphicData uri="http://schemas.openxmlformats.org/drawingml/2006/table">
            <a:tbl>
              <a:tblPr firstRow="1" bandRow="1">
                <a:tableStyleId>{5C22544A-7EE6-4342-B048-85BDC9FD1C3A}</a:tableStyleId>
              </a:tblPr>
              <a:tblGrid>
                <a:gridCol w="1610481"/>
                <a:gridCol w="2043745"/>
                <a:gridCol w="1747674"/>
                <a:gridCol w="2836406"/>
              </a:tblGrid>
              <a:tr h="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a:t>
                      </a:r>
                      <a:r>
                        <a:rPr lang="en-CA" baseline="0" dirty="0" smtClean="0"/>
                        <a:t> statement</a:t>
                      </a:r>
                      <a:endParaRPr lang="en-CA" dirty="0"/>
                    </a:p>
                  </a:txBody>
                  <a:tcPr>
                    <a:solidFill>
                      <a:srgbClr val="4B2959"/>
                    </a:solidFill>
                  </a:tcPr>
                </a:tc>
              </a:tr>
              <a:tr h="370840">
                <a:tc>
                  <a:txBody>
                    <a:bodyPr/>
                    <a:lstStyle/>
                    <a:p>
                      <a:r>
                        <a:rPr lang="en-CA" sz="1800" kern="1200" dirty="0" smtClean="0">
                          <a:solidFill>
                            <a:schemeClr val="dk1"/>
                          </a:solidFill>
                          <a:latin typeface="+mn-lt"/>
                          <a:ea typeface="+mn-ea"/>
                          <a:cs typeface="+mn-cs"/>
                        </a:rPr>
                        <a:t>Skin sensitizer </a:t>
                      </a:r>
                      <a:br>
                        <a:rPr lang="en-CA" sz="1800" kern="1200" dirty="0" smtClean="0">
                          <a:solidFill>
                            <a:schemeClr val="dk1"/>
                          </a:solidFill>
                          <a:latin typeface="+mn-lt"/>
                          <a:ea typeface="+mn-ea"/>
                          <a:cs typeface="+mn-cs"/>
                        </a:rPr>
                      </a:br>
                      <a:r>
                        <a:rPr lang="en-CA" sz="1600" dirty="0" smtClean="0"/>
                        <a:t>1, 1A,</a:t>
                      </a:r>
                      <a:r>
                        <a:rPr lang="en-CA" sz="1600" baseline="0" dirty="0" smtClean="0"/>
                        <a:t> 1B</a:t>
                      </a:r>
                      <a:endParaRPr lang="en-CA" sz="1600" dirty="0"/>
                    </a:p>
                  </a:txBody>
                  <a:tcPr>
                    <a:solidFill>
                      <a:srgbClr val="4B2959">
                        <a:alpha val="25000"/>
                      </a:srgbClr>
                    </a:solidFill>
                  </a:tcPr>
                </a:tc>
                <a:tc>
                  <a:txBody>
                    <a:bodyPr/>
                    <a:lstStyle/>
                    <a:p>
                      <a:r>
                        <a:rPr lang="en-CA" sz="1600" dirty="0" smtClean="0"/>
                        <a:t>Exclamation</a:t>
                      </a:r>
                      <a:r>
                        <a:rPr lang="en-CA" sz="1600" baseline="0" dirty="0" smtClean="0"/>
                        <a:t> mark</a:t>
                      </a:r>
                      <a:endParaRPr lang="en-CA" sz="1600"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r>
                        <a:rPr lang="en-CA" sz="1600" dirty="0" smtClean="0"/>
                        <a:t>May cause an allergic skin reaction</a:t>
                      </a:r>
                      <a:endParaRPr lang="en-CA" sz="1600" dirty="0"/>
                    </a:p>
                  </a:txBody>
                  <a:tcPr>
                    <a:solidFill>
                      <a:srgbClr val="4B2959">
                        <a:alpha val="25000"/>
                      </a:srgbClr>
                    </a:solidFill>
                  </a:tcPr>
                </a:tc>
              </a:tr>
            </a:tbl>
          </a:graphicData>
        </a:graphic>
      </p:graphicFrame>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79844" y="1689210"/>
            <a:ext cx="1195535" cy="11955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793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980728"/>
            <a:ext cx="8818291" cy="685800"/>
          </a:xfrm>
        </p:spPr>
        <p:txBody>
          <a:bodyPr/>
          <a:lstStyle/>
          <a:p>
            <a:pPr algn="l"/>
            <a:r>
              <a:rPr lang="en-CA" dirty="0" smtClean="0"/>
              <a:t>WHMIS is the Law in Every Workplace</a:t>
            </a:r>
            <a:endParaRPr lang="en-CA" dirty="0"/>
          </a:p>
        </p:txBody>
      </p:sp>
      <p:sp>
        <p:nvSpPr>
          <p:cNvPr id="3" name="Content Placeholder 2"/>
          <p:cNvSpPr>
            <a:spLocks noGrp="1"/>
          </p:cNvSpPr>
          <p:nvPr>
            <p:ph idx="1"/>
          </p:nvPr>
        </p:nvSpPr>
        <p:spPr>
          <a:xfrm>
            <a:off x="252307" y="1823780"/>
            <a:ext cx="6377093" cy="3892913"/>
          </a:xfrm>
        </p:spPr>
        <p:txBody>
          <a:bodyPr/>
          <a:lstStyle/>
          <a:p>
            <a:r>
              <a:rPr lang="en-CA" dirty="0" smtClean="0"/>
              <a:t>WHMIS is a coordinated system of federal, provincial and territorial laws which </a:t>
            </a:r>
            <a:br>
              <a:rPr lang="en-CA" dirty="0" smtClean="0"/>
            </a:br>
            <a:r>
              <a:rPr lang="en-CA" dirty="0" smtClean="0"/>
              <a:t>apply to every workplace in Canada.</a:t>
            </a:r>
          </a:p>
          <a:p>
            <a:r>
              <a:rPr lang="en-CA" dirty="0" smtClean="0"/>
              <a:t>The federal laws do </a:t>
            </a:r>
            <a:r>
              <a:rPr lang="en-CA" b="1" dirty="0" smtClean="0"/>
              <a:t>four main things</a:t>
            </a:r>
            <a:r>
              <a:rPr lang="en-CA" dirty="0" smtClean="0"/>
              <a:t>:</a:t>
            </a:r>
          </a:p>
          <a:p>
            <a:pPr marL="857250" lvl="1" indent="-457200">
              <a:buFont typeface="+mj-lt"/>
              <a:buAutoNum type="arabicPeriod"/>
            </a:pPr>
            <a:r>
              <a:rPr lang="en-CA" dirty="0" smtClean="0"/>
              <a:t>Create WHMIS hazard classes and pictograms</a:t>
            </a:r>
          </a:p>
          <a:p>
            <a:pPr marL="857250" lvl="1" indent="-457200">
              <a:buFont typeface="+mj-lt"/>
              <a:buAutoNum type="arabicPeriod"/>
            </a:pPr>
            <a:r>
              <a:rPr lang="en-CA" dirty="0" smtClean="0"/>
              <a:t>Describe the rules for classifying products as </a:t>
            </a:r>
            <a:r>
              <a:rPr lang="en-CA" b="1" dirty="0" smtClean="0">
                <a:solidFill>
                  <a:srgbClr val="7030A0"/>
                </a:solidFill>
              </a:rPr>
              <a:t>hazardous products</a:t>
            </a:r>
          </a:p>
          <a:p>
            <a:pPr marL="857250" lvl="1" indent="-457200">
              <a:buFont typeface="+mj-lt"/>
              <a:buAutoNum type="arabicPeriod"/>
            </a:pPr>
            <a:r>
              <a:rPr lang="en-CA" dirty="0" smtClean="0"/>
              <a:t>Require suppliers to attach labels to chemical protects that are hazardous products</a:t>
            </a:r>
          </a:p>
          <a:p>
            <a:pPr marL="857250" lvl="1" indent="-457200">
              <a:buFont typeface="+mj-lt"/>
              <a:buAutoNum type="arabicPeriod"/>
            </a:pPr>
            <a:r>
              <a:rPr lang="en-CA" dirty="0" smtClean="0"/>
              <a:t>Require suppliers to provide SDSs to customers.</a:t>
            </a:r>
            <a:endParaRPr lang="en-CA" dirty="0"/>
          </a:p>
        </p:txBody>
      </p:sp>
      <p:pic>
        <p:nvPicPr>
          <p:cNvPr id="5122" name="Picture 2" descr="G:\GLOBAL\E_Learning\images\whmis for mgrs and supervisors\flag_gavel_final.jpg"/>
          <p:cNvPicPr>
            <a:picLocks noChangeAspect="1" noChangeArrowheads="1"/>
          </p:cNvPicPr>
          <p:nvPr/>
        </p:nvPicPr>
        <p:blipFill>
          <a:blip r:embed="rId2"/>
          <a:srcRect/>
          <a:stretch>
            <a:fillRect/>
          </a:stretch>
        </p:blipFill>
        <p:spPr bwMode="auto">
          <a:xfrm>
            <a:off x="6612467" y="2101321"/>
            <a:ext cx="2399241" cy="3393546"/>
          </a:xfrm>
          <a:prstGeom prst="rect">
            <a:avLst/>
          </a:prstGeom>
          <a:noFill/>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090353" cy="685800"/>
          </a:xfrm>
        </p:spPr>
        <p:txBody>
          <a:bodyPr>
            <a:normAutofit fontScale="90000"/>
          </a:bodyPr>
          <a:lstStyle/>
          <a:p>
            <a:pPr algn="l"/>
            <a:r>
              <a:rPr lang="en-CA" dirty="0" smtClean="0"/>
              <a:t>Respiratory or Skin Sensitization: </a:t>
            </a:r>
            <a:br>
              <a:rPr lang="en-CA" dirty="0" smtClean="0"/>
            </a:br>
            <a:r>
              <a:rPr lang="en-CA" dirty="0" smtClean="0"/>
              <a:t>Skin sensitizer</a:t>
            </a:r>
            <a:endParaRPr lang="en-CA" dirty="0"/>
          </a:p>
        </p:txBody>
      </p:sp>
      <p:sp>
        <p:nvSpPr>
          <p:cNvPr id="2" name="Content Placeholder 1"/>
          <p:cNvSpPr>
            <a:spLocks noGrp="1"/>
          </p:cNvSpPr>
          <p:nvPr>
            <p:ph sz="quarter" idx="1"/>
          </p:nvPr>
        </p:nvSpPr>
        <p:spPr>
          <a:xfrm>
            <a:off x="257993" y="1818167"/>
            <a:ext cx="7962081" cy="4325458"/>
          </a:xfrm>
        </p:spPr>
        <p:txBody>
          <a:bodyPr>
            <a:normAutofit fontScale="92500" lnSpcReduction="10000"/>
          </a:bodyPr>
          <a:lstStyle/>
          <a:p>
            <a:pPr marL="0" indent="0"/>
            <a:r>
              <a:rPr lang="en-CA" b="1" dirty="0"/>
              <a:t>Key Precautions </a:t>
            </a:r>
            <a:endParaRPr lang="en-CA" dirty="0"/>
          </a:p>
          <a:p>
            <a:pPr lvl="0">
              <a:buFont typeface="Arial" pitchFamily="34" charset="0"/>
              <a:buChar char="•"/>
            </a:pPr>
            <a:r>
              <a:rPr lang="en-CA" dirty="0" smtClean="0"/>
              <a:t>Prevent </a:t>
            </a:r>
            <a:r>
              <a:rPr lang="en-CA" dirty="0"/>
              <a:t>uncontrolled release </a:t>
            </a:r>
            <a:r>
              <a:rPr lang="en-CA" dirty="0" smtClean="0"/>
              <a:t>into </a:t>
            </a:r>
            <a:r>
              <a:rPr lang="en-CA" dirty="0"/>
              <a:t>the </a:t>
            </a:r>
            <a:r>
              <a:rPr lang="en-CA" dirty="0" smtClean="0"/>
              <a:t>air</a:t>
            </a:r>
            <a:r>
              <a:rPr lang="en-CA" dirty="0"/>
              <a:t>. </a:t>
            </a:r>
            <a:r>
              <a:rPr lang="en-CA" dirty="0" smtClean="0"/>
              <a:t> Closed </a:t>
            </a:r>
            <a:r>
              <a:rPr lang="en-CA" dirty="0"/>
              <a:t>handling systems can prevent the release of the </a:t>
            </a:r>
            <a:r>
              <a:rPr lang="en-CA" dirty="0" smtClean="0"/>
              <a:t>products.  </a:t>
            </a:r>
            <a:br>
              <a:rPr lang="en-CA" dirty="0" smtClean="0"/>
            </a:br>
            <a:r>
              <a:rPr lang="en-CA" dirty="0" smtClean="0"/>
              <a:t>Use </a:t>
            </a:r>
            <a:r>
              <a:rPr lang="en-CA" dirty="0"/>
              <a:t>only in well-ventilated areas. </a:t>
            </a:r>
            <a:r>
              <a:rPr lang="en-CA" dirty="0" smtClean="0"/>
              <a:t>Use </a:t>
            </a:r>
            <a:r>
              <a:rPr lang="en-CA" dirty="0"/>
              <a:t>the smallest amount necessary.</a:t>
            </a:r>
          </a:p>
          <a:p>
            <a:pPr lvl="0">
              <a:buFont typeface="Arial" pitchFamily="34" charset="0"/>
              <a:buChar char="•"/>
            </a:pPr>
            <a:r>
              <a:rPr lang="en-CA" dirty="0" smtClean="0"/>
              <a:t>Be </a:t>
            </a:r>
            <a:r>
              <a:rPr lang="en-CA" dirty="0"/>
              <a:t>aware of the typical symptoms of an allergic </a:t>
            </a:r>
            <a:r>
              <a:rPr lang="en-CA" dirty="0" smtClean="0"/>
              <a:t>reaction.  </a:t>
            </a:r>
            <a:r>
              <a:rPr lang="en-CA" dirty="0"/>
              <a:t>Report any signs of illness or exposure concerns to your supervisor immediately.</a:t>
            </a:r>
          </a:p>
          <a:p>
            <a:pPr lvl="0">
              <a:buFont typeface="Arial" pitchFamily="34" charset="0"/>
              <a:buChar char="•"/>
            </a:pPr>
            <a:r>
              <a:rPr lang="en-CA" dirty="0"/>
              <a:t>Wear appropriate </a:t>
            </a:r>
            <a:r>
              <a:rPr lang="en-CA" dirty="0" smtClean="0"/>
              <a:t>PPE.    </a:t>
            </a:r>
            <a:endParaRPr lang="en-CA" dirty="0"/>
          </a:p>
          <a:p>
            <a:pPr lvl="0">
              <a:buFont typeface="Arial" pitchFamily="34" charset="0"/>
              <a:buChar char="•"/>
            </a:pPr>
            <a:r>
              <a:rPr lang="en-CA" dirty="0" smtClean="0"/>
              <a:t>Open </a:t>
            </a:r>
            <a:r>
              <a:rPr lang="en-CA" dirty="0"/>
              <a:t>containers slowly and carefully. </a:t>
            </a:r>
            <a:r>
              <a:rPr lang="en-CA" dirty="0" smtClean="0"/>
              <a:t>Dispense </a:t>
            </a:r>
            <a:r>
              <a:rPr lang="en-CA" dirty="0"/>
              <a:t>carefully and keep containers closed when not in use. </a:t>
            </a:r>
            <a:r>
              <a:rPr lang="en-CA" dirty="0" smtClean="0"/>
              <a:t>Clean </a:t>
            </a:r>
            <a:r>
              <a:rPr lang="en-CA" dirty="0"/>
              <a:t>up any spills or dust buildup promptly and safely. </a:t>
            </a:r>
          </a:p>
          <a:p>
            <a:pPr>
              <a:buFont typeface="Arial" pitchFamily="34" charset="0"/>
              <a:buChar char="•"/>
            </a:pPr>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8460" y="1527950"/>
            <a:ext cx="1104900" cy="1104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333358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Germ Cell Mutagenicity</a:t>
            </a:r>
            <a:endParaRPr lang="en-CA" dirty="0"/>
          </a:p>
        </p:txBody>
      </p:sp>
      <p:sp>
        <p:nvSpPr>
          <p:cNvPr id="2" name="Content Placeholder 1"/>
          <p:cNvSpPr>
            <a:spLocks noGrp="1"/>
          </p:cNvSpPr>
          <p:nvPr>
            <p:ph sz="quarter" idx="1"/>
          </p:nvPr>
        </p:nvSpPr>
        <p:spPr>
          <a:xfrm>
            <a:off x="286568" y="1971675"/>
            <a:ext cx="8133531" cy="4029076"/>
          </a:xfrm>
        </p:spPr>
        <p:txBody>
          <a:bodyPr>
            <a:normAutofit/>
          </a:bodyPr>
          <a:lstStyle/>
          <a:p>
            <a:r>
              <a:rPr lang="en-CA" dirty="0" smtClean="0"/>
              <a:t>This hazard class defines a genetic mutation as a permanent change to the genetic material that is passed on to children.  </a:t>
            </a:r>
          </a:p>
          <a:p>
            <a:pPr lvl="1">
              <a:buFont typeface="Arial" pitchFamily="34" charset="0"/>
              <a:buChar char="•"/>
            </a:pPr>
            <a:r>
              <a:rPr lang="en-CA" dirty="0" smtClean="0"/>
              <a:t>Germ </a:t>
            </a:r>
            <a:r>
              <a:rPr lang="en-CA" dirty="0"/>
              <a:t>cells are the specialized cells involved in </a:t>
            </a:r>
            <a:r>
              <a:rPr lang="en-CA" dirty="0" smtClean="0"/>
              <a:t>reproduction - they </a:t>
            </a:r>
            <a:r>
              <a:rPr lang="en-CA" dirty="0"/>
              <a:t>carry the genetic material that is passed on to future generations. </a:t>
            </a:r>
            <a:r>
              <a:rPr lang="en-CA" dirty="0" smtClean="0"/>
              <a:t>Damage </a:t>
            </a:r>
            <a:r>
              <a:rPr lang="en-CA" dirty="0"/>
              <a:t>to the germ cells can have an impact on the genetic information passed to an unborn </a:t>
            </a:r>
            <a:r>
              <a:rPr lang="en-CA" dirty="0" smtClean="0"/>
              <a:t>child</a:t>
            </a:r>
            <a:r>
              <a:rPr lang="en-CA" dirty="0"/>
              <a:t> </a:t>
            </a:r>
            <a:r>
              <a:rPr lang="en-CA" dirty="0" smtClean="0"/>
              <a:t>and may result </a:t>
            </a:r>
            <a:r>
              <a:rPr lang="en-CA" dirty="0"/>
              <a:t>in illness or </a:t>
            </a:r>
            <a:r>
              <a:rPr lang="en-CA" dirty="0" smtClean="0"/>
              <a:t>malformations.</a:t>
            </a:r>
            <a:endParaRPr lang="en-CA" dirty="0"/>
          </a:p>
          <a:p>
            <a:r>
              <a:rPr lang="en-CA" dirty="0" smtClean="0"/>
              <a:t>Read </a:t>
            </a:r>
            <a:r>
              <a:rPr lang="en-CA" dirty="0"/>
              <a:t>the SDS carefully to </a:t>
            </a:r>
            <a:r>
              <a:rPr lang="en-CA" dirty="0" smtClean="0"/>
              <a:t>make sure </a:t>
            </a:r>
            <a:r>
              <a:rPr lang="en-CA" dirty="0"/>
              <a:t>that you understand the nature of the hazard.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84366" y="911100"/>
            <a:ext cx="1098674" cy="1098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409427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Germ Cell Mutagenicity</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790459065"/>
              </p:ext>
            </p:extLst>
          </p:nvPr>
        </p:nvGraphicFramePr>
        <p:xfrm>
          <a:off x="352425" y="2204864"/>
          <a:ext cx="8277224" cy="1675003"/>
        </p:xfrm>
        <a:graphic>
          <a:graphicData uri="http://schemas.openxmlformats.org/drawingml/2006/table">
            <a:tbl>
              <a:tblPr firstRow="1" bandRow="1">
                <a:tableStyleId>{5C22544A-7EE6-4342-B048-85BDC9FD1C3A}</a:tableStyleId>
              </a:tblPr>
              <a:tblGrid>
                <a:gridCol w="1493782"/>
                <a:gridCol w="1905461"/>
                <a:gridCol w="1371932"/>
                <a:gridCol w="3506049"/>
              </a:tblGrid>
              <a:tr h="394843">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94843">
                <a:tc>
                  <a:txBody>
                    <a:bodyPr/>
                    <a:lstStyle/>
                    <a:p>
                      <a:r>
                        <a:rPr lang="en-CA" dirty="0" smtClean="0"/>
                        <a:t>1, 1A, 1B</a:t>
                      </a:r>
                    </a:p>
                  </a:txBody>
                  <a:tcPr>
                    <a:solidFill>
                      <a:srgbClr val="4B2959">
                        <a:alpha val="25000"/>
                      </a:srgbClr>
                    </a:solidFill>
                  </a:tcPr>
                </a:tc>
                <a:tc>
                  <a:txBody>
                    <a:bodyPr/>
                    <a:lstStyle/>
                    <a:p>
                      <a:r>
                        <a:rPr lang="en-CA" dirty="0" smtClean="0"/>
                        <a:t>Health</a:t>
                      </a:r>
                      <a:r>
                        <a:rPr lang="en-CA" baseline="0" dirty="0" smtClean="0"/>
                        <a:t> hazard</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cause</a:t>
                      </a:r>
                      <a:r>
                        <a:rPr lang="en-CA" baseline="0" dirty="0" smtClean="0"/>
                        <a:t> genetic defects</a:t>
                      </a:r>
                      <a:endParaRPr lang="en-CA" dirty="0"/>
                    </a:p>
                  </a:txBody>
                  <a:tcPr>
                    <a:solidFill>
                      <a:srgbClr val="4B2959">
                        <a:alpha val="25000"/>
                      </a:srgbClr>
                    </a:solidFill>
                  </a:tcPr>
                </a:tc>
              </a:tr>
              <a:tr h="394843">
                <a:tc>
                  <a:txBody>
                    <a:bodyPr/>
                    <a:lstStyle/>
                    <a:p>
                      <a:r>
                        <a:rPr lang="en-CA" dirty="0" smtClean="0"/>
                        <a:t>2</a:t>
                      </a:r>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Health</a:t>
                      </a:r>
                      <a:r>
                        <a:rPr lang="en-CA" baseline="0" dirty="0" smtClean="0"/>
                        <a:t> hazard</a:t>
                      </a:r>
                      <a:endParaRPr lang="en-CA" dirty="0" smtClean="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Suspected of causing genetic effects</a:t>
                      </a:r>
                      <a:endParaRPr lang="en-CA" sz="1600" dirty="0" smtClean="0"/>
                    </a:p>
                  </a:txBody>
                  <a:tcPr>
                    <a:solidFill>
                      <a:srgbClr val="4B2959">
                        <a:alpha val="25000"/>
                      </a:srgbClr>
                    </a:solidFill>
                  </a:tcPr>
                </a:tc>
              </a:tr>
            </a:tbl>
          </a:graphicData>
        </a:graphic>
      </p:graphicFrame>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18303" y="844425"/>
            <a:ext cx="1222499" cy="12224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90581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Germ Cell Mutagenicity</a:t>
            </a:r>
            <a:endParaRPr lang="en-CA" dirty="0"/>
          </a:p>
        </p:txBody>
      </p:sp>
      <p:sp>
        <p:nvSpPr>
          <p:cNvPr id="2" name="Content Placeholder 1"/>
          <p:cNvSpPr>
            <a:spLocks noGrp="1"/>
          </p:cNvSpPr>
          <p:nvPr>
            <p:ph sz="quarter" idx="1"/>
          </p:nvPr>
        </p:nvSpPr>
        <p:spPr>
          <a:xfrm>
            <a:off x="257993" y="1619275"/>
            <a:ext cx="8171631" cy="4873752"/>
          </a:xfrm>
        </p:spPr>
        <p:txBody>
          <a:bodyPr>
            <a:noAutofit/>
          </a:bodyPr>
          <a:lstStyle/>
          <a:p>
            <a:pPr marL="0" indent="0">
              <a:buNone/>
            </a:pPr>
            <a:r>
              <a:rPr lang="en-CA" sz="2000" b="1" dirty="0"/>
              <a:t>Key Precautions </a:t>
            </a:r>
            <a:endParaRPr lang="en-CA" sz="2000" dirty="0"/>
          </a:p>
          <a:p>
            <a:pPr lvl="0">
              <a:buFont typeface="Arial" pitchFamily="34" charset="0"/>
              <a:buChar char="•"/>
            </a:pPr>
            <a:r>
              <a:rPr lang="en-CA" sz="1800" dirty="0" smtClean="0"/>
              <a:t>Prevent </a:t>
            </a:r>
            <a:r>
              <a:rPr lang="en-CA" sz="1800" dirty="0"/>
              <a:t>uncontrolled release </a:t>
            </a:r>
            <a:r>
              <a:rPr lang="en-CA" sz="1800" dirty="0" smtClean="0"/>
              <a:t>into </a:t>
            </a:r>
            <a:r>
              <a:rPr lang="en-CA" sz="1800" dirty="0"/>
              <a:t>the </a:t>
            </a:r>
            <a:r>
              <a:rPr lang="en-CA" sz="1800" dirty="0" smtClean="0"/>
              <a:t>air</a:t>
            </a:r>
            <a:r>
              <a:rPr lang="en-CA" sz="1800" dirty="0"/>
              <a:t>.  Use appropriate engineering controls.  Closed handling systems can prevent the release of the </a:t>
            </a:r>
            <a:r>
              <a:rPr lang="en-CA" sz="1800" dirty="0" smtClean="0"/>
              <a:t>product.  </a:t>
            </a:r>
            <a:br>
              <a:rPr lang="en-CA" sz="1800" dirty="0" smtClean="0"/>
            </a:br>
            <a:r>
              <a:rPr lang="en-CA" sz="1800" dirty="0" smtClean="0"/>
              <a:t>Use </a:t>
            </a:r>
            <a:r>
              <a:rPr lang="en-CA" sz="1800" dirty="0"/>
              <a:t>only in well-ventilated areas.  Use the smallest amount necessary.  </a:t>
            </a:r>
          </a:p>
          <a:p>
            <a:pPr lvl="0">
              <a:buFont typeface="Arial" pitchFamily="34" charset="0"/>
              <a:buChar char="•"/>
            </a:pPr>
            <a:r>
              <a:rPr lang="en-CA" sz="1800" dirty="0"/>
              <a:t>Restrict access to areas where these </a:t>
            </a:r>
            <a:r>
              <a:rPr lang="en-CA" sz="1800" dirty="0" smtClean="0"/>
              <a:t>products </a:t>
            </a:r>
            <a:r>
              <a:rPr lang="en-CA" sz="1800" dirty="0"/>
              <a:t>are used.  Post warning signs.  </a:t>
            </a:r>
          </a:p>
          <a:p>
            <a:pPr lvl="0">
              <a:buFont typeface="Arial" pitchFamily="34" charset="0"/>
              <a:buChar char="•"/>
            </a:pPr>
            <a:r>
              <a:rPr lang="en-CA" sz="1800" dirty="0"/>
              <a:t>Wear appropriate </a:t>
            </a:r>
            <a:r>
              <a:rPr lang="en-CA" sz="1800" dirty="0" smtClean="0"/>
              <a:t>PPE. </a:t>
            </a:r>
          </a:p>
          <a:p>
            <a:pPr lvl="0">
              <a:buFont typeface="Arial" pitchFamily="34" charset="0"/>
              <a:buChar char="•"/>
            </a:pPr>
            <a:r>
              <a:rPr lang="en-CA" sz="1800" dirty="0" smtClean="0"/>
              <a:t>Inspect </a:t>
            </a:r>
            <a:r>
              <a:rPr lang="en-CA" sz="1800" dirty="0"/>
              <a:t>containers for damage or leaks before handling.  Open containers slowly and carefully.  Dispense carefully and keep containers closed when not in use.</a:t>
            </a:r>
          </a:p>
          <a:p>
            <a:pPr lvl="0">
              <a:buFont typeface="Arial" pitchFamily="34" charset="0"/>
              <a:buChar char="•"/>
            </a:pPr>
            <a:r>
              <a:rPr lang="en-CA" sz="1800" dirty="0"/>
              <a:t>Clean up any spills or dust buildup promptly and safely. </a:t>
            </a:r>
            <a:endParaRPr lang="en-CA" sz="1800" dirty="0" smtClean="0"/>
          </a:p>
          <a:p>
            <a:pPr lvl="0">
              <a:buFont typeface="Arial" pitchFamily="34" charset="0"/>
              <a:buChar char="•"/>
            </a:pPr>
            <a:r>
              <a:rPr lang="en-CA" sz="1800" dirty="0" smtClean="0"/>
              <a:t>Report </a:t>
            </a:r>
            <a:r>
              <a:rPr lang="en-CA" sz="1800" dirty="0"/>
              <a:t>leaks, spills or ventilation failures immediately</a:t>
            </a:r>
            <a:r>
              <a:rPr lang="en-CA" sz="1800" dirty="0" smtClean="0"/>
              <a:t>.</a:t>
            </a:r>
          </a:p>
          <a:p>
            <a:pPr lvl="0">
              <a:buFont typeface="Arial" pitchFamily="34" charset="0"/>
              <a:buChar char="•"/>
            </a:pPr>
            <a:r>
              <a:rPr lang="en-CA" sz="1800" dirty="0"/>
              <a:t>Store away from incompatible materials and in a cool, dry, well-ventilated area and out of direct sunlight.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80228" y="844425"/>
            <a:ext cx="1070099" cy="10700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742772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Carcinogenicity</a:t>
            </a:r>
            <a:endParaRPr lang="en-CA" dirty="0"/>
          </a:p>
        </p:txBody>
      </p:sp>
      <p:sp>
        <p:nvSpPr>
          <p:cNvPr id="2" name="Content Placeholder 1"/>
          <p:cNvSpPr>
            <a:spLocks noGrp="1"/>
          </p:cNvSpPr>
          <p:nvPr>
            <p:ph sz="quarter" idx="1"/>
          </p:nvPr>
        </p:nvSpPr>
        <p:spPr>
          <a:xfrm>
            <a:off x="286569" y="1651592"/>
            <a:ext cx="8447856" cy="4368208"/>
          </a:xfrm>
        </p:spPr>
        <p:txBody>
          <a:bodyPr>
            <a:normAutofit/>
          </a:bodyPr>
          <a:lstStyle/>
          <a:p>
            <a:r>
              <a:rPr lang="en-CA" dirty="0"/>
              <a:t>Agents that cause </a:t>
            </a:r>
            <a:r>
              <a:rPr lang="en-CA" dirty="0" smtClean="0"/>
              <a:t>cancer, </a:t>
            </a:r>
            <a:r>
              <a:rPr lang="en-CA" dirty="0"/>
              <a:t>or increase the risk of </a:t>
            </a:r>
            <a:r>
              <a:rPr lang="en-CA" dirty="0" smtClean="0"/>
              <a:t>cancer, </a:t>
            </a:r>
            <a:br>
              <a:rPr lang="en-CA" dirty="0" smtClean="0"/>
            </a:br>
            <a:r>
              <a:rPr lang="en-CA" dirty="0" smtClean="0"/>
              <a:t>are called carcinogens</a:t>
            </a:r>
            <a:endParaRPr lang="en-CA" dirty="0"/>
          </a:p>
          <a:p>
            <a:pPr>
              <a:buFont typeface="Arial" pitchFamily="34" charset="0"/>
              <a:buChar char="•"/>
            </a:pPr>
            <a:r>
              <a:rPr lang="en-CA" dirty="0" smtClean="0"/>
              <a:t>Carcinogens </a:t>
            </a:r>
            <a:r>
              <a:rPr lang="en-CA" dirty="0"/>
              <a:t>can enter the body through the skin, lungs, or the digestive </a:t>
            </a:r>
            <a:r>
              <a:rPr lang="en-CA" dirty="0" smtClean="0"/>
              <a:t>system.</a:t>
            </a:r>
          </a:p>
          <a:p>
            <a:pPr lvl="1">
              <a:buFont typeface="Arial" pitchFamily="34" charset="0"/>
              <a:buChar char="•"/>
            </a:pPr>
            <a:r>
              <a:rPr lang="en-CA" dirty="0" smtClean="0"/>
              <a:t>Examples: ultraviolet  light (skin cancer), solvents </a:t>
            </a:r>
            <a:r>
              <a:rPr lang="en-CA" dirty="0"/>
              <a:t>such as benzene (</a:t>
            </a:r>
            <a:r>
              <a:rPr lang="en-CA" dirty="0" smtClean="0"/>
              <a:t>leukemia), carbon </a:t>
            </a:r>
            <a:r>
              <a:rPr lang="en-CA" dirty="0"/>
              <a:t>tetrachloride (liver cancer</a:t>
            </a:r>
            <a:r>
              <a:rPr lang="en-CA" dirty="0" smtClean="0"/>
              <a:t>)</a:t>
            </a:r>
            <a:endParaRPr lang="en-CA" dirty="0"/>
          </a:p>
          <a:p>
            <a:pPr>
              <a:buFont typeface="Arial" pitchFamily="34" charset="0"/>
              <a:buChar char="•"/>
            </a:pPr>
            <a:r>
              <a:rPr lang="en-CA" dirty="0" smtClean="0"/>
              <a:t>The latency (time) </a:t>
            </a:r>
            <a:r>
              <a:rPr lang="en-CA" dirty="0"/>
              <a:t>for cancer to develop can </a:t>
            </a:r>
            <a:r>
              <a:rPr lang="en-CA" dirty="0" smtClean="0"/>
              <a:t>vary. It </a:t>
            </a:r>
            <a:r>
              <a:rPr lang="en-CA" dirty="0"/>
              <a:t>may range from 5 years up to 20 years or more</a:t>
            </a:r>
            <a:r>
              <a:rPr lang="en-CA" dirty="0" smtClean="0"/>
              <a:t>. </a:t>
            </a:r>
          </a:p>
          <a:p>
            <a:pPr>
              <a:buFont typeface="Arial" pitchFamily="34" charset="0"/>
              <a:buChar char="•"/>
            </a:pPr>
            <a:r>
              <a:rPr lang="en-CA" dirty="0" smtClean="0"/>
              <a:t>There </a:t>
            </a:r>
            <a:r>
              <a:rPr lang="en-CA" dirty="0"/>
              <a:t>is no known “safe” </a:t>
            </a:r>
            <a:r>
              <a:rPr lang="en-CA" dirty="0" smtClean="0"/>
              <a:t>level. </a:t>
            </a:r>
            <a:r>
              <a:rPr lang="en-CA" dirty="0"/>
              <a:t>People react </a:t>
            </a:r>
            <a:r>
              <a:rPr lang="en-CA" dirty="0" smtClean="0"/>
              <a:t>differently.  Because </a:t>
            </a:r>
            <a:r>
              <a:rPr lang="en-CA" dirty="0"/>
              <a:t>of </a:t>
            </a:r>
            <a:r>
              <a:rPr lang="en-CA" dirty="0" smtClean="0"/>
              <a:t>this variation, exposure </a:t>
            </a:r>
            <a:r>
              <a:rPr lang="en-CA" dirty="0"/>
              <a:t>should always be avoided or kept to the lowest level possible. </a:t>
            </a:r>
          </a:p>
          <a:p>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67649" y="1016767"/>
            <a:ext cx="1076325" cy="1076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75645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Carcinogenicity</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64295258"/>
              </p:ext>
            </p:extLst>
          </p:nvPr>
        </p:nvGraphicFramePr>
        <p:xfrm>
          <a:off x="219075" y="2456706"/>
          <a:ext cx="8686800" cy="1381760"/>
        </p:xfrm>
        <a:graphic>
          <a:graphicData uri="http://schemas.openxmlformats.org/drawingml/2006/table">
            <a:tbl>
              <a:tblPr firstRow="1" bandRow="1">
                <a:tableStyleId>{5C22544A-7EE6-4342-B048-85BDC9FD1C3A}</a:tableStyleId>
              </a:tblPr>
              <a:tblGrid>
                <a:gridCol w="1591524"/>
                <a:gridCol w="1842817"/>
                <a:gridCol w="1507759"/>
                <a:gridCol w="3744700"/>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600" dirty="0" smtClean="0"/>
                        <a:t>1, 1A, 1B</a:t>
                      </a:r>
                    </a:p>
                  </a:txBody>
                  <a:tcPr>
                    <a:solidFill>
                      <a:srgbClr val="4B2959">
                        <a:alpha val="25000"/>
                      </a:srgbClr>
                    </a:solidFill>
                  </a:tcPr>
                </a:tc>
                <a:tc>
                  <a:txBody>
                    <a:bodyPr/>
                    <a:lstStyle/>
                    <a:p>
                      <a:r>
                        <a:rPr lang="en-CA" sz="1800" dirty="0" smtClean="0"/>
                        <a:t>Health hazard</a:t>
                      </a:r>
                      <a:endParaRPr lang="en-CA" sz="1800" dirty="0"/>
                    </a:p>
                  </a:txBody>
                  <a:tcPr>
                    <a:solidFill>
                      <a:srgbClr val="4B2959">
                        <a:alpha val="25000"/>
                      </a:srgbClr>
                    </a:solidFill>
                  </a:tcPr>
                </a:tc>
                <a:tc>
                  <a:txBody>
                    <a:bodyPr/>
                    <a:lstStyle/>
                    <a:p>
                      <a:r>
                        <a:rPr lang="en-CA" sz="1800" dirty="0" smtClean="0"/>
                        <a:t>Danger</a:t>
                      </a:r>
                      <a:endParaRPr lang="en-CA" sz="1800" dirty="0"/>
                    </a:p>
                  </a:txBody>
                  <a:tcPr>
                    <a:solidFill>
                      <a:srgbClr val="4B2959">
                        <a:alpha val="25000"/>
                      </a:srgbClr>
                    </a:solidFill>
                  </a:tcPr>
                </a:tc>
                <a:tc>
                  <a:txBody>
                    <a:bodyPr/>
                    <a:lstStyle/>
                    <a:p>
                      <a:r>
                        <a:rPr lang="en-CA" sz="1800" dirty="0" smtClean="0"/>
                        <a:t>May cause cancer</a:t>
                      </a:r>
                      <a:endParaRPr lang="en-CA" sz="1600" i="1" dirty="0"/>
                    </a:p>
                  </a:txBody>
                  <a:tcPr>
                    <a:solidFill>
                      <a:srgbClr val="4B2959">
                        <a:alpha val="25000"/>
                      </a:srgbClr>
                    </a:solidFill>
                  </a:tcPr>
                </a:tc>
              </a:tr>
              <a:tr h="370840">
                <a:tc>
                  <a:txBody>
                    <a:bodyPr/>
                    <a:lstStyle/>
                    <a:p>
                      <a:r>
                        <a:rPr lang="en-CA" sz="1600" dirty="0" smtClean="0"/>
                        <a:t>2</a:t>
                      </a:r>
                    </a:p>
                  </a:txBody>
                  <a:tcPr>
                    <a:solidFill>
                      <a:srgbClr val="4B2959">
                        <a:alpha val="25000"/>
                      </a:srgbClr>
                    </a:solidFill>
                  </a:tcPr>
                </a:tc>
                <a:tc>
                  <a:txBody>
                    <a:bodyPr/>
                    <a:lstStyle/>
                    <a:p>
                      <a:r>
                        <a:rPr lang="en-CA" sz="1800" dirty="0" smtClean="0"/>
                        <a:t>Health hazard</a:t>
                      </a:r>
                      <a:endParaRPr lang="en-CA" sz="1800" dirty="0"/>
                    </a:p>
                  </a:txBody>
                  <a:tcPr>
                    <a:solidFill>
                      <a:srgbClr val="4B2959">
                        <a:alpha val="25000"/>
                      </a:srgbClr>
                    </a:solidFill>
                  </a:tcPr>
                </a:tc>
                <a:tc>
                  <a:txBody>
                    <a:bodyPr/>
                    <a:lstStyle/>
                    <a:p>
                      <a:r>
                        <a:rPr lang="en-CA" sz="1800" dirty="0" smtClean="0"/>
                        <a:t>Warning</a:t>
                      </a:r>
                      <a:endParaRPr lang="en-CA" sz="18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Suspected of causing cancer</a:t>
                      </a:r>
                      <a:endParaRPr lang="en-CA" sz="1600" i="1" dirty="0" smtClean="0"/>
                    </a:p>
                  </a:txBody>
                  <a:tcPr>
                    <a:solidFill>
                      <a:srgbClr val="4B2959">
                        <a:alpha val="25000"/>
                      </a:srgbClr>
                    </a:solidFill>
                  </a:tcPr>
                </a:tc>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31782" y="836464"/>
            <a:ext cx="1365250" cy="1365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75175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Carcinogenicity</a:t>
            </a:r>
            <a:endParaRPr lang="en-CA" dirty="0"/>
          </a:p>
        </p:txBody>
      </p:sp>
      <p:sp>
        <p:nvSpPr>
          <p:cNvPr id="2" name="Content Placeholder 1"/>
          <p:cNvSpPr>
            <a:spLocks noGrp="1"/>
          </p:cNvSpPr>
          <p:nvPr>
            <p:ph sz="quarter" idx="1"/>
          </p:nvPr>
        </p:nvSpPr>
        <p:spPr>
          <a:xfrm>
            <a:off x="277043" y="1676425"/>
            <a:ext cx="8685982" cy="4333850"/>
          </a:xfrm>
        </p:spPr>
        <p:txBody>
          <a:bodyPr>
            <a:normAutofit fontScale="77500" lnSpcReduction="20000"/>
          </a:bodyPr>
          <a:lstStyle/>
          <a:p>
            <a:pPr marL="0" indent="0">
              <a:buNone/>
            </a:pPr>
            <a:r>
              <a:rPr lang="en-CA" sz="2800" b="1" dirty="0"/>
              <a:t>Key Precautions </a:t>
            </a:r>
            <a:endParaRPr lang="en-CA" sz="2800" dirty="0"/>
          </a:p>
          <a:p>
            <a:pPr lvl="0">
              <a:buFont typeface="Arial" pitchFamily="34" charset="0"/>
              <a:buChar char="•"/>
            </a:pPr>
            <a:r>
              <a:rPr lang="en-CA" sz="2600" dirty="0" smtClean="0"/>
              <a:t>Prevent </a:t>
            </a:r>
            <a:r>
              <a:rPr lang="en-CA" sz="2600" dirty="0"/>
              <a:t>uncontrolled release </a:t>
            </a:r>
            <a:r>
              <a:rPr lang="en-CA" sz="2600" dirty="0" smtClean="0"/>
              <a:t>into </a:t>
            </a:r>
            <a:r>
              <a:rPr lang="en-CA" sz="2600" dirty="0"/>
              <a:t>the </a:t>
            </a:r>
            <a:r>
              <a:rPr lang="en-CA" sz="2600" dirty="0" smtClean="0"/>
              <a:t>air</a:t>
            </a:r>
            <a:r>
              <a:rPr lang="en-CA" sz="2600" dirty="0"/>
              <a:t>.  </a:t>
            </a:r>
            <a:r>
              <a:rPr lang="en-CA" sz="2600" dirty="0" smtClean="0"/>
              <a:t>Use </a:t>
            </a:r>
            <a:r>
              <a:rPr lang="en-CA" sz="2600" dirty="0"/>
              <a:t>appropriate engineering controls.  Closed handling systems can prevent the release of </a:t>
            </a:r>
            <a:r>
              <a:rPr lang="en-CA" sz="2600" dirty="0" smtClean="0"/>
              <a:t>the product.  </a:t>
            </a:r>
            <a:br>
              <a:rPr lang="en-CA" sz="2600" dirty="0" smtClean="0"/>
            </a:br>
            <a:r>
              <a:rPr lang="en-CA" sz="2600" dirty="0" smtClean="0"/>
              <a:t>Use </a:t>
            </a:r>
            <a:r>
              <a:rPr lang="en-CA" sz="2600" dirty="0"/>
              <a:t>only in well-ventilated areas.  Use the smallest amount necessary.  </a:t>
            </a:r>
          </a:p>
          <a:p>
            <a:pPr lvl="0">
              <a:buFont typeface="Arial" pitchFamily="34" charset="0"/>
              <a:buChar char="•"/>
            </a:pPr>
            <a:r>
              <a:rPr lang="en-CA" sz="2600" dirty="0"/>
              <a:t>Restrict access to areas where these </a:t>
            </a:r>
            <a:r>
              <a:rPr lang="en-CA" sz="2600" dirty="0" smtClean="0"/>
              <a:t>products </a:t>
            </a:r>
            <a:r>
              <a:rPr lang="en-CA" sz="2600" dirty="0"/>
              <a:t>are used.  Post warning signs.  </a:t>
            </a:r>
          </a:p>
          <a:p>
            <a:pPr lvl="0">
              <a:buFont typeface="Arial" pitchFamily="34" charset="0"/>
              <a:buChar char="•"/>
            </a:pPr>
            <a:r>
              <a:rPr lang="en-CA" sz="2600" dirty="0"/>
              <a:t>Wear appropriate </a:t>
            </a:r>
            <a:r>
              <a:rPr lang="en-CA" sz="2600" dirty="0" smtClean="0"/>
              <a:t>PPE. </a:t>
            </a:r>
          </a:p>
          <a:p>
            <a:pPr lvl="0">
              <a:buFont typeface="Arial" pitchFamily="34" charset="0"/>
              <a:buChar char="•"/>
            </a:pPr>
            <a:r>
              <a:rPr lang="en-CA" sz="2600" dirty="0" smtClean="0"/>
              <a:t>Inspect </a:t>
            </a:r>
            <a:r>
              <a:rPr lang="en-CA" sz="2600" dirty="0"/>
              <a:t>containers for damage or leaks before handling.  Open containers slowly and carefully.  Dispense carefully and keep containers closed when not in use.</a:t>
            </a:r>
          </a:p>
          <a:p>
            <a:pPr lvl="0">
              <a:buFont typeface="Arial" pitchFamily="34" charset="0"/>
              <a:buChar char="•"/>
            </a:pPr>
            <a:r>
              <a:rPr lang="en-CA" sz="2600" dirty="0"/>
              <a:t>Clean up any spills or dust buildup promptly and safely. </a:t>
            </a:r>
          </a:p>
          <a:p>
            <a:pPr lvl="0">
              <a:buFont typeface="Arial" pitchFamily="34" charset="0"/>
              <a:buChar char="•"/>
            </a:pPr>
            <a:r>
              <a:rPr lang="en-CA" sz="2600" dirty="0"/>
              <a:t>Report leaks, spills or ventilation failures immediately.</a:t>
            </a:r>
          </a:p>
          <a:p>
            <a:pPr lvl="0">
              <a:buFont typeface="Arial" pitchFamily="34" charset="0"/>
              <a:buChar char="•"/>
            </a:pPr>
            <a:r>
              <a:rPr lang="en-CA" sz="2600" dirty="0"/>
              <a:t>Store away from incompatible materials and in a cool, dry, well-ventilated area and out of direct sunlight. </a:t>
            </a:r>
          </a:p>
          <a:p>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02963" y="798775"/>
            <a:ext cx="1256367" cy="1256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0443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Reproductive Toxicity</a:t>
            </a:r>
            <a:endParaRPr lang="en-CA" dirty="0"/>
          </a:p>
        </p:txBody>
      </p:sp>
      <p:sp>
        <p:nvSpPr>
          <p:cNvPr id="2" name="Content Placeholder 1"/>
          <p:cNvSpPr>
            <a:spLocks noGrp="1"/>
          </p:cNvSpPr>
          <p:nvPr>
            <p:ph sz="quarter" idx="1"/>
          </p:nvPr>
        </p:nvSpPr>
        <p:spPr>
          <a:xfrm>
            <a:off x="248468" y="1743100"/>
            <a:ext cx="8343081" cy="4133825"/>
          </a:xfrm>
        </p:spPr>
        <p:txBody>
          <a:bodyPr>
            <a:normAutofit/>
          </a:bodyPr>
          <a:lstStyle/>
          <a:p>
            <a:endParaRPr lang="en-CA" dirty="0" smtClean="0"/>
          </a:p>
          <a:p>
            <a:endParaRPr lang="en-CA" dirty="0" smtClean="0"/>
          </a:p>
          <a:p>
            <a:endParaRPr lang="en-CA" dirty="0" smtClean="0"/>
          </a:p>
          <a:p>
            <a:r>
              <a:rPr lang="en-CA" dirty="0" smtClean="0"/>
              <a:t>This hazard class includes products that may damage or are suspected of damaging fertility or the unborn child (baby). </a:t>
            </a:r>
          </a:p>
          <a:p>
            <a:endParaRPr lang="en-CA" dirty="0" smtClean="0"/>
          </a:p>
          <a:p>
            <a:r>
              <a:rPr lang="en-CA" dirty="0" smtClean="0"/>
              <a:t>Note: There is an additional category which includes products that may cause harm to breast-fed children.</a:t>
            </a:r>
          </a:p>
          <a:p>
            <a:endParaRPr lang="en-CA" dirty="0" smtClean="0"/>
          </a:p>
          <a:p>
            <a:endParaRPr lang="en-CA" dirty="0" smtClean="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32126" y="1278480"/>
            <a:ext cx="1599223" cy="15992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588009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Reproductive Toxicity</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604242795"/>
              </p:ext>
            </p:extLst>
          </p:nvPr>
        </p:nvGraphicFramePr>
        <p:xfrm>
          <a:off x="255181" y="1765557"/>
          <a:ext cx="8705849" cy="3383280"/>
        </p:xfrm>
        <a:graphic>
          <a:graphicData uri="http://schemas.openxmlformats.org/drawingml/2006/table">
            <a:tbl>
              <a:tblPr firstRow="1" bandRow="1">
                <a:tableStyleId>{5C22544A-7EE6-4342-B048-85BDC9FD1C3A}</a:tableStyleId>
              </a:tblPr>
              <a:tblGrid>
                <a:gridCol w="1678962"/>
                <a:gridCol w="1930806"/>
                <a:gridCol w="1511066"/>
                <a:gridCol w="3585015"/>
              </a:tblGrid>
              <a:tr h="370840">
                <a:tc>
                  <a:txBody>
                    <a:bodyPr/>
                    <a:lstStyle/>
                    <a:p>
                      <a:r>
                        <a:rPr lang="en-CA" dirty="0" smtClean="0"/>
                        <a:t>Hazard</a:t>
                      </a:r>
                      <a:r>
                        <a:rPr lang="en-CA" baseline="0" dirty="0" smtClean="0"/>
                        <a:t>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800" dirty="0" smtClean="0"/>
                        <a:t>1, 1A, 1B</a:t>
                      </a:r>
                    </a:p>
                  </a:txBody>
                  <a:tcPr>
                    <a:solidFill>
                      <a:srgbClr val="4B2959">
                        <a:alpha val="25000"/>
                      </a:srgbClr>
                    </a:solidFill>
                  </a:tcPr>
                </a:tc>
                <a:tc>
                  <a:txBody>
                    <a:bodyPr/>
                    <a:lstStyle/>
                    <a:p>
                      <a:r>
                        <a:rPr lang="en-CA" sz="1800" dirty="0" smtClean="0"/>
                        <a:t>Health</a:t>
                      </a:r>
                      <a:r>
                        <a:rPr lang="en-CA" sz="1800" baseline="0" dirty="0" smtClean="0"/>
                        <a:t> hazard</a:t>
                      </a:r>
                      <a:endParaRPr lang="en-CA" sz="1800" dirty="0"/>
                    </a:p>
                  </a:txBody>
                  <a:tcPr>
                    <a:solidFill>
                      <a:srgbClr val="4B2959">
                        <a:alpha val="25000"/>
                      </a:srgbClr>
                    </a:solidFill>
                  </a:tcPr>
                </a:tc>
                <a:tc>
                  <a:txBody>
                    <a:bodyPr/>
                    <a:lstStyle/>
                    <a:p>
                      <a:r>
                        <a:rPr lang="en-CA" sz="1800" dirty="0" smtClean="0"/>
                        <a:t>Danger</a:t>
                      </a:r>
                      <a:endParaRPr lang="en-CA" sz="1800" dirty="0"/>
                    </a:p>
                  </a:txBody>
                  <a:tcPr>
                    <a:solidFill>
                      <a:srgbClr val="4B2959">
                        <a:alpha val="25000"/>
                      </a:srgbClr>
                    </a:solidFill>
                  </a:tcPr>
                </a:tc>
                <a:tc>
                  <a:txBody>
                    <a:bodyPr/>
                    <a:lstStyle/>
                    <a:p>
                      <a:r>
                        <a:rPr lang="en-CA" sz="1800" dirty="0" smtClean="0"/>
                        <a:t>May damage fertility</a:t>
                      </a:r>
                      <a:r>
                        <a:rPr lang="en-CA" sz="1800" baseline="0" dirty="0" smtClean="0"/>
                        <a:t> or the unborn child</a:t>
                      </a:r>
                      <a:endParaRPr lang="en-CA" sz="1600" i="1" dirty="0"/>
                    </a:p>
                  </a:txBody>
                  <a:tcPr>
                    <a:solidFill>
                      <a:srgbClr val="4B2959">
                        <a:alpha val="25000"/>
                      </a:srgbClr>
                    </a:solidFill>
                  </a:tcPr>
                </a:tc>
              </a:tr>
              <a:tr h="370840">
                <a:tc>
                  <a:txBody>
                    <a:bodyPr/>
                    <a:lstStyle/>
                    <a:p>
                      <a:r>
                        <a:rPr lang="en-CA" sz="1800" dirty="0" smtClean="0"/>
                        <a:t>2</a:t>
                      </a:r>
                    </a:p>
                  </a:txBody>
                  <a:tcPr>
                    <a:solidFill>
                      <a:srgbClr val="4B2959">
                        <a:alpha val="25000"/>
                      </a:srgbClr>
                    </a:solidFill>
                  </a:tcPr>
                </a:tc>
                <a:tc>
                  <a:txBody>
                    <a:bodyPr/>
                    <a:lstStyle/>
                    <a:p>
                      <a:r>
                        <a:rPr lang="en-CA" sz="1800" dirty="0" smtClean="0"/>
                        <a:t>Health hazard</a:t>
                      </a:r>
                      <a:endParaRPr lang="en-CA" sz="1800" dirty="0"/>
                    </a:p>
                  </a:txBody>
                  <a:tcPr>
                    <a:solidFill>
                      <a:srgbClr val="4B2959">
                        <a:alpha val="25000"/>
                      </a:srgbClr>
                    </a:solidFill>
                  </a:tcPr>
                </a:tc>
                <a:tc>
                  <a:txBody>
                    <a:bodyPr/>
                    <a:lstStyle/>
                    <a:p>
                      <a:r>
                        <a:rPr lang="en-CA" sz="1800" dirty="0" smtClean="0"/>
                        <a:t>Warning</a:t>
                      </a:r>
                      <a:endParaRPr lang="en-CA" sz="1800" dirty="0"/>
                    </a:p>
                  </a:txBody>
                  <a:tcPr>
                    <a:solidFill>
                      <a:srgbClr val="4B2959">
                        <a:alpha val="25000"/>
                      </a:srgbClr>
                    </a:solidFill>
                  </a:tcPr>
                </a:tc>
                <a:tc>
                  <a:txBody>
                    <a:bodyPr/>
                    <a:lstStyle/>
                    <a:p>
                      <a:r>
                        <a:rPr lang="en-CA" sz="1800" dirty="0" smtClean="0"/>
                        <a:t>Suspected of damaging fertility or the unborn child</a:t>
                      </a:r>
                      <a:endParaRPr lang="en-CA" sz="1600" dirty="0"/>
                    </a:p>
                  </a:txBody>
                  <a:tcPr>
                    <a:solidFill>
                      <a:srgbClr val="4B2959">
                        <a:alpha val="25000"/>
                      </a:srgbClr>
                    </a:solidFill>
                  </a:tcPr>
                </a:tc>
              </a:tr>
              <a:tr h="370840">
                <a:tc>
                  <a:txBody>
                    <a:bodyPr/>
                    <a:lstStyle/>
                    <a:p>
                      <a:r>
                        <a:rPr lang="en-CA" sz="1800" baseline="0" dirty="0" smtClean="0"/>
                        <a:t>Additional Category:</a:t>
                      </a:r>
                    </a:p>
                    <a:p>
                      <a:endParaRPr lang="en-CA" sz="1800" baseline="0" dirty="0" smtClean="0"/>
                    </a:p>
                    <a:p>
                      <a:r>
                        <a:rPr lang="en-CA" sz="1800" baseline="0" dirty="0" smtClean="0"/>
                        <a:t>Effects on or via lactation</a:t>
                      </a:r>
                      <a:endParaRPr lang="en-CA" sz="1800" dirty="0"/>
                    </a:p>
                  </a:txBody>
                  <a:tcPr>
                    <a:solidFill>
                      <a:srgbClr val="4B2959">
                        <a:alpha val="25000"/>
                      </a:srgbClr>
                    </a:solidFill>
                  </a:tcPr>
                </a:tc>
                <a:tc>
                  <a:txBody>
                    <a:bodyPr/>
                    <a:lstStyle/>
                    <a:p>
                      <a:r>
                        <a:rPr lang="en-CA" sz="1800" i="1" dirty="0" smtClean="0"/>
                        <a:t>No pictogram</a:t>
                      </a:r>
                      <a:endParaRPr lang="en-CA" sz="1800" i="1" dirty="0"/>
                    </a:p>
                  </a:txBody>
                  <a:tcPr>
                    <a:solidFill>
                      <a:srgbClr val="4B2959">
                        <a:alpha val="25000"/>
                      </a:srgbClr>
                    </a:solidFill>
                  </a:tcPr>
                </a:tc>
                <a:tc>
                  <a:txBody>
                    <a:bodyPr/>
                    <a:lstStyle/>
                    <a:p>
                      <a:r>
                        <a:rPr lang="en-CA" sz="1800" i="1" dirty="0" smtClean="0"/>
                        <a:t>No signal word</a:t>
                      </a:r>
                      <a:endParaRPr lang="en-CA" sz="1800" i="1" dirty="0"/>
                    </a:p>
                  </a:txBody>
                  <a:tcPr>
                    <a:solidFill>
                      <a:srgbClr val="4B2959">
                        <a:alpha val="25000"/>
                      </a:srgbClr>
                    </a:solidFill>
                  </a:tcPr>
                </a:tc>
                <a:tc>
                  <a:txBody>
                    <a:bodyPr/>
                    <a:lstStyle/>
                    <a:p>
                      <a:r>
                        <a:rPr lang="en-CA" sz="1800" dirty="0" smtClean="0"/>
                        <a:t>May cause harm to breast-fed</a:t>
                      </a:r>
                      <a:r>
                        <a:rPr lang="en-CA" sz="1800" baseline="0" dirty="0" smtClean="0"/>
                        <a:t> children</a:t>
                      </a:r>
                      <a:endParaRPr lang="en-CA" sz="1800" dirty="0"/>
                    </a:p>
                  </a:txBody>
                  <a:tcPr>
                    <a:solidFill>
                      <a:srgbClr val="4B2959">
                        <a:alpha val="25000"/>
                      </a:srgbClr>
                    </a:solidFill>
                  </a:tcPr>
                </a:tc>
              </a:tr>
            </a:tbl>
          </a:graphicData>
        </a:graphic>
      </p:graphicFrame>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61626" y="844964"/>
            <a:ext cx="829727" cy="8297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01921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Reproductive Toxicity</a:t>
            </a:r>
            <a:endParaRPr lang="en-CA" dirty="0"/>
          </a:p>
        </p:txBody>
      </p:sp>
      <p:sp>
        <p:nvSpPr>
          <p:cNvPr id="2" name="Content Placeholder 1"/>
          <p:cNvSpPr>
            <a:spLocks noGrp="1"/>
          </p:cNvSpPr>
          <p:nvPr>
            <p:ph sz="quarter" idx="1"/>
          </p:nvPr>
        </p:nvSpPr>
        <p:spPr>
          <a:xfrm>
            <a:off x="314325" y="1714500"/>
            <a:ext cx="8410575" cy="4267200"/>
          </a:xfrm>
        </p:spPr>
        <p:txBody>
          <a:bodyPr>
            <a:normAutofit fontScale="77500" lnSpcReduction="20000"/>
          </a:bodyPr>
          <a:lstStyle/>
          <a:p>
            <a:pPr marL="0" indent="0">
              <a:buNone/>
            </a:pPr>
            <a:r>
              <a:rPr lang="en-CA" sz="2600" b="1" dirty="0"/>
              <a:t>Key Precautions </a:t>
            </a:r>
            <a:endParaRPr lang="en-CA" sz="2600" dirty="0"/>
          </a:p>
          <a:p>
            <a:pPr lvl="0">
              <a:buFont typeface="Arial" pitchFamily="34" charset="0"/>
              <a:buChar char="•"/>
            </a:pPr>
            <a:r>
              <a:rPr lang="en-CA" sz="2600" dirty="0" smtClean="0"/>
              <a:t>Prevent </a:t>
            </a:r>
            <a:r>
              <a:rPr lang="en-CA" sz="2600" dirty="0"/>
              <a:t>uncontrolled </a:t>
            </a:r>
            <a:r>
              <a:rPr lang="en-CA" sz="2600" dirty="0" smtClean="0"/>
              <a:t>release </a:t>
            </a:r>
            <a:r>
              <a:rPr lang="en-CA" sz="2600" dirty="0"/>
              <a:t>into </a:t>
            </a:r>
            <a:r>
              <a:rPr lang="en-CA" sz="2600" dirty="0" smtClean="0"/>
              <a:t>the air</a:t>
            </a:r>
            <a:r>
              <a:rPr lang="en-CA" sz="2600" dirty="0"/>
              <a:t>.  </a:t>
            </a:r>
            <a:r>
              <a:rPr lang="en-CA" sz="2600" dirty="0" smtClean="0"/>
              <a:t>Use </a:t>
            </a:r>
            <a:r>
              <a:rPr lang="en-CA" sz="2600" dirty="0"/>
              <a:t>appropriate engineering controls. </a:t>
            </a:r>
            <a:r>
              <a:rPr lang="en-CA" sz="2600" dirty="0" smtClean="0"/>
              <a:t>Use </a:t>
            </a:r>
            <a:r>
              <a:rPr lang="en-CA" sz="2600" dirty="0"/>
              <a:t>only in well-ventilated areas.  Use the smallest amount necessary.  </a:t>
            </a:r>
          </a:p>
          <a:p>
            <a:pPr lvl="0">
              <a:buFont typeface="Arial" pitchFamily="34" charset="0"/>
              <a:buChar char="•"/>
            </a:pPr>
            <a:r>
              <a:rPr lang="en-CA" sz="2600" dirty="0"/>
              <a:t>Restrict access to areas where these </a:t>
            </a:r>
            <a:r>
              <a:rPr lang="en-CA" sz="2600" dirty="0" smtClean="0"/>
              <a:t>products </a:t>
            </a:r>
            <a:r>
              <a:rPr lang="en-CA" sz="2600" dirty="0"/>
              <a:t>are used.  Post warning signs.  </a:t>
            </a:r>
          </a:p>
          <a:p>
            <a:pPr lvl="0">
              <a:buFont typeface="Arial" pitchFamily="34" charset="0"/>
              <a:buChar char="•"/>
            </a:pPr>
            <a:r>
              <a:rPr lang="en-CA" sz="2600" dirty="0"/>
              <a:t>Wear </a:t>
            </a:r>
            <a:r>
              <a:rPr lang="en-CA" sz="2600" dirty="0" smtClean="0"/>
              <a:t>appropriate PPE.</a:t>
            </a:r>
          </a:p>
          <a:p>
            <a:pPr lvl="0">
              <a:buFont typeface="Arial" pitchFamily="34" charset="0"/>
              <a:buChar char="•"/>
            </a:pPr>
            <a:r>
              <a:rPr lang="en-CA" sz="2600" dirty="0" smtClean="0"/>
              <a:t>Inspect </a:t>
            </a:r>
            <a:r>
              <a:rPr lang="en-CA" sz="2600" dirty="0"/>
              <a:t>containers for damage or leaks before handling.  Open containers slowly and carefully.  Dispense carefully and keep containers closed when not in use.</a:t>
            </a:r>
          </a:p>
          <a:p>
            <a:pPr lvl="0">
              <a:buFont typeface="Arial" pitchFamily="34" charset="0"/>
              <a:buChar char="•"/>
            </a:pPr>
            <a:r>
              <a:rPr lang="en-CA" sz="2600" dirty="0"/>
              <a:t>Clean up any spills or dust buildup promptly and safely. </a:t>
            </a:r>
          </a:p>
          <a:p>
            <a:pPr lvl="0">
              <a:buFont typeface="Arial" pitchFamily="34" charset="0"/>
              <a:buChar char="•"/>
            </a:pPr>
            <a:r>
              <a:rPr lang="en-CA" sz="2600" dirty="0"/>
              <a:t>Report leaks, spills or ventilation failures immediately.</a:t>
            </a:r>
          </a:p>
          <a:p>
            <a:pPr lvl="0">
              <a:buFont typeface="Arial" pitchFamily="34" charset="0"/>
              <a:buChar char="•"/>
            </a:pPr>
            <a:r>
              <a:rPr lang="en-CA" sz="2600" dirty="0"/>
              <a:t>Store away from incompatible materials and in a cool, dry, well-ventilated area and out of direct sunlight. </a:t>
            </a:r>
          </a:p>
          <a:p>
            <a:endParaRPr lang="en-CA"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19096" y="1025718"/>
            <a:ext cx="829727" cy="8297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86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777" y="980728"/>
            <a:ext cx="8772442" cy="685800"/>
          </a:xfrm>
        </p:spPr>
        <p:txBody>
          <a:bodyPr/>
          <a:lstStyle/>
          <a:p>
            <a:r>
              <a:rPr lang="en-CA" dirty="0" smtClean="0"/>
              <a:t>WHMIS is the Law in YOUR Workplace</a:t>
            </a:r>
            <a:endParaRPr lang="en-CA" dirty="0"/>
          </a:p>
        </p:txBody>
      </p:sp>
      <p:sp>
        <p:nvSpPr>
          <p:cNvPr id="5" name="Content Placeholder 4"/>
          <p:cNvSpPr>
            <a:spLocks noGrp="1"/>
          </p:cNvSpPr>
          <p:nvPr>
            <p:ph idx="1"/>
          </p:nvPr>
        </p:nvSpPr>
        <p:spPr>
          <a:xfrm>
            <a:off x="193040" y="2060847"/>
            <a:ext cx="8493760" cy="3892913"/>
          </a:xfrm>
        </p:spPr>
        <p:txBody>
          <a:bodyPr/>
          <a:lstStyle/>
          <a:p>
            <a:r>
              <a:rPr lang="en-CA" sz="2000" dirty="0" smtClean="0"/>
              <a:t>Federal laws are the </a:t>
            </a:r>
            <a:r>
              <a:rPr lang="en-CA" sz="2000" i="1" dirty="0" smtClean="0">
                <a:hlinkClick r:id="rId2"/>
              </a:rPr>
              <a:t>Hazardous Products Regulations </a:t>
            </a:r>
            <a:r>
              <a:rPr lang="en-CA" sz="2000" dirty="0" smtClean="0"/>
              <a:t>(SOR/2015-17) and the </a:t>
            </a:r>
            <a:r>
              <a:rPr lang="en-CA" sz="2000" i="1" dirty="0" smtClean="0">
                <a:hlinkClick r:id="rId3"/>
              </a:rPr>
              <a:t>Hazardous Products Act</a:t>
            </a:r>
            <a:r>
              <a:rPr lang="en-CA" sz="2000" dirty="0" smtClean="0"/>
              <a:t>.  The Hazardous Products Regulations allow suppliers and employers to apply for trade secret information.</a:t>
            </a:r>
          </a:p>
          <a:p>
            <a:r>
              <a:rPr lang="en-CA" sz="2000" dirty="0" smtClean="0"/>
              <a:t>All Canadian jurisdictions, including Saskatchewan, have adopted similar WHMIS regulations for employers.  These laws were built on consensus between businesses, labour and government.</a:t>
            </a:r>
          </a:p>
          <a:p>
            <a:r>
              <a:rPr lang="en-CA" sz="2000" dirty="0" smtClean="0"/>
              <a:t>In Saskatchewan – WHMIS requirements are found in the </a:t>
            </a:r>
            <a:r>
              <a:rPr lang="en-CA" sz="2000" i="1" dirty="0" smtClean="0">
                <a:hlinkClick r:id="rId4"/>
              </a:rPr>
              <a:t>Saskatchewan Employment Act</a:t>
            </a:r>
            <a:r>
              <a:rPr lang="en-CA" sz="2000" dirty="0" smtClean="0"/>
              <a:t>, the </a:t>
            </a:r>
            <a:r>
              <a:rPr lang="en-CA" sz="2000" i="1" dirty="0" smtClean="0">
                <a:hlinkClick r:id="rId5"/>
              </a:rPr>
              <a:t>Occupational Health and Safety Regulations, 1996</a:t>
            </a:r>
            <a:r>
              <a:rPr lang="en-CA" sz="2000" dirty="0" smtClean="0"/>
              <a:t>, and the </a:t>
            </a:r>
            <a:r>
              <a:rPr lang="en-CA" sz="2000" i="1" dirty="0" smtClean="0">
                <a:hlinkClick r:id="rId6"/>
              </a:rPr>
              <a:t>Occupational Health and Safety (Workplace Hazardous Materials Information System) Regulations</a:t>
            </a:r>
            <a:r>
              <a:rPr lang="en-CA" sz="2000" dirty="0" smtClean="0"/>
              <a:t>. </a:t>
            </a:r>
          </a:p>
          <a:p>
            <a:endParaRPr lang="en-US" sz="2000" dirty="0" smtClean="0"/>
          </a:p>
          <a:p>
            <a:r>
              <a:rPr lang="en-US" sz="2000" dirty="0" smtClean="0"/>
              <a:t>These Acts and regulations can be found online.</a:t>
            </a:r>
            <a:endParaRPr lang="en-CA" sz="2000" dirty="0" smtClean="0"/>
          </a:p>
          <a:p>
            <a:endParaRPr lang="en-CA" sz="2000" dirty="0"/>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695523" cy="685800"/>
          </a:xfrm>
        </p:spPr>
        <p:txBody>
          <a:bodyPr>
            <a:normAutofit fontScale="90000"/>
          </a:bodyPr>
          <a:lstStyle/>
          <a:p>
            <a:pPr algn="l"/>
            <a:r>
              <a:rPr lang="en-CA" dirty="0" smtClean="0"/>
              <a:t>Specific Target Organ Toxicity - Single</a:t>
            </a:r>
            <a:endParaRPr lang="en-CA" dirty="0"/>
          </a:p>
        </p:txBody>
      </p:sp>
      <p:sp>
        <p:nvSpPr>
          <p:cNvPr id="2" name="Content Placeholder 1"/>
          <p:cNvSpPr>
            <a:spLocks noGrp="1"/>
          </p:cNvSpPr>
          <p:nvPr>
            <p:ph sz="quarter" idx="1"/>
          </p:nvPr>
        </p:nvSpPr>
        <p:spPr>
          <a:xfrm>
            <a:off x="247650" y="1790700"/>
            <a:ext cx="8553450" cy="4292752"/>
          </a:xfrm>
        </p:spPr>
        <p:txBody>
          <a:bodyPr>
            <a:normAutofit/>
          </a:bodyPr>
          <a:lstStyle/>
          <a:p>
            <a:r>
              <a:rPr lang="en-CA" dirty="0"/>
              <a:t>This </a:t>
            </a:r>
            <a:r>
              <a:rPr lang="en-CA" dirty="0" smtClean="0"/>
              <a:t>class </a:t>
            </a:r>
            <a:r>
              <a:rPr lang="en-CA" dirty="0"/>
              <a:t>includes </a:t>
            </a:r>
            <a:r>
              <a:rPr lang="en-CA" dirty="0" smtClean="0"/>
              <a:t>products where </a:t>
            </a:r>
            <a:r>
              <a:rPr lang="en-CA" dirty="0"/>
              <a:t>a </a:t>
            </a:r>
            <a:r>
              <a:rPr lang="en-CA" b="1" dirty="0"/>
              <a:t>single exposure</a:t>
            </a:r>
            <a:r>
              <a:rPr lang="en-CA" dirty="0"/>
              <a:t> can </a:t>
            </a:r>
            <a:r>
              <a:rPr lang="en-CA" dirty="0" smtClean="0"/>
              <a:t/>
            </a:r>
            <a:br>
              <a:rPr lang="en-CA" dirty="0" smtClean="0"/>
            </a:br>
            <a:r>
              <a:rPr lang="en-CA" dirty="0" smtClean="0"/>
              <a:t>cause </a:t>
            </a:r>
            <a:r>
              <a:rPr lang="en-CA" dirty="0"/>
              <a:t>significant, non-lethal damage to </a:t>
            </a:r>
            <a:r>
              <a:rPr lang="en-CA" dirty="0" smtClean="0"/>
              <a:t>organs.</a:t>
            </a:r>
          </a:p>
          <a:p>
            <a:pPr lvl="1">
              <a:buFont typeface="Arial" pitchFamily="34" charset="0"/>
              <a:buChar char="•"/>
            </a:pPr>
            <a:r>
              <a:rPr lang="en-CA" dirty="0" smtClean="0"/>
              <a:t>Target organs can include </a:t>
            </a:r>
            <a:r>
              <a:rPr lang="en-CA" dirty="0"/>
              <a:t>the liver (caused by </a:t>
            </a:r>
            <a:r>
              <a:rPr lang="en-CA" dirty="0" err="1"/>
              <a:t>hepatoxins</a:t>
            </a:r>
            <a:r>
              <a:rPr lang="en-CA" dirty="0"/>
              <a:t>), kidneys (caused by </a:t>
            </a:r>
            <a:r>
              <a:rPr lang="en-CA" dirty="0" err="1"/>
              <a:t>nephrotoxins</a:t>
            </a:r>
            <a:r>
              <a:rPr lang="en-CA" dirty="0"/>
              <a:t>), the nervous system (caused by neurotoxins) as well as the blood, lungs or </a:t>
            </a:r>
            <a:r>
              <a:rPr lang="en-CA" dirty="0" smtClean="0"/>
              <a:t>skin.</a:t>
            </a:r>
          </a:p>
          <a:p>
            <a:endParaRPr lang="en-CA" dirty="0" smtClean="0"/>
          </a:p>
          <a:p>
            <a:r>
              <a:rPr lang="en-CA" dirty="0" smtClean="0"/>
              <a:t>In addition, products that </a:t>
            </a:r>
            <a:r>
              <a:rPr lang="en-CA" dirty="0"/>
              <a:t>may cause respiratory tract </a:t>
            </a:r>
            <a:r>
              <a:rPr lang="en-CA" dirty="0" smtClean="0"/>
              <a:t/>
            </a:r>
            <a:br>
              <a:rPr lang="en-CA" dirty="0" smtClean="0"/>
            </a:br>
            <a:r>
              <a:rPr lang="en-CA" dirty="0" smtClean="0"/>
              <a:t>irritation </a:t>
            </a:r>
            <a:r>
              <a:rPr lang="en-CA" dirty="0"/>
              <a:t>and/or drowsiness or dizziness are covered </a:t>
            </a:r>
            <a:r>
              <a:rPr lang="en-CA" dirty="0" smtClean="0"/>
              <a:t/>
            </a:r>
            <a:br>
              <a:rPr lang="en-CA" dirty="0" smtClean="0"/>
            </a:br>
            <a:r>
              <a:rPr lang="en-CA" dirty="0" smtClean="0"/>
              <a:t>in </a:t>
            </a:r>
            <a:r>
              <a:rPr lang="en-CA" dirty="0"/>
              <a:t>this </a:t>
            </a:r>
            <a:r>
              <a:rPr lang="en-CA" dirty="0" smtClean="0"/>
              <a:t>class.</a:t>
            </a:r>
            <a:endParaRPr lang="en-CA" dirty="0"/>
          </a:p>
          <a:p>
            <a:endParaRPr lang="en-CA"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03809" y="3955208"/>
            <a:ext cx="1008111" cy="1008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03808" y="1526332"/>
            <a:ext cx="1008112"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00404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03313" y="3408113"/>
            <a:ext cx="510831" cy="510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16304" y="2888407"/>
            <a:ext cx="502493" cy="5024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61926" y="685799"/>
            <a:ext cx="8410574" cy="1010445"/>
          </a:xfrm>
        </p:spPr>
        <p:txBody>
          <a:bodyPr>
            <a:normAutofit fontScale="90000"/>
          </a:bodyPr>
          <a:lstStyle/>
          <a:p>
            <a:pPr algn="l"/>
            <a:r>
              <a:rPr lang="en-CA" dirty="0" smtClean="0"/>
              <a:t>Specific Target Organ Toxicity - Single</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314564558"/>
              </p:ext>
            </p:extLst>
          </p:nvPr>
        </p:nvGraphicFramePr>
        <p:xfrm>
          <a:off x="161925" y="2240682"/>
          <a:ext cx="8181975" cy="2326248"/>
        </p:xfrm>
        <a:graphic>
          <a:graphicData uri="http://schemas.openxmlformats.org/drawingml/2006/table">
            <a:tbl>
              <a:tblPr firstRow="1" bandRow="1">
                <a:tableStyleId>{5C22544A-7EE6-4342-B048-85BDC9FD1C3A}</a:tableStyleId>
              </a:tblPr>
              <a:tblGrid>
                <a:gridCol w="1403566"/>
                <a:gridCol w="1732372"/>
                <a:gridCol w="1228776"/>
                <a:gridCol w="3817261"/>
              </a:tblGrid>
              <a:tr h="792088">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dirty="0" smtClean="0"/>
                        <a:t>Health hazard</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dirty="0" smtClean="0"/>
                        <a:t>Causes</a:t>
                      </a:r>
                      <a:r>
                        <a:rPr lang="en-CA" sz="1600" baseline="0" dirty="0" smtClean="0"/>
                        <a:t> damage to organs</a:t>
                      </a:r>
                      <a:endParaRPr lang="en-CA" sz="1400" i="1" dirty="0"/>
                    </a:p>
                  </a:txBody>
                  <a:tcPr>
                    <a:solidFill>
                      <a:srgbClr val="4B2959">
                        <a:alpha val="25000"/>
                      </a:srgbClr>
                    </a:solidFill>
                  </a:tcPr>
                </a:tc>
              </a:tr>
              <a:tr h="370840">
                <a:tc>
                  <a:txBody>
                    <a:bodyPr/>
                    <a:lstStyle/>
                    <a:p>
                      <a:r>
                        <a:rPr lang="en-CA" sz="1600" dirty="0" smtClean="0"/>
                        <a:t>2</a:t>
                      </a:r>
                      <a:endParaRPr lang="en-CA" sz="1600" dirty="0"/>
                    </a:p>
                  </a:txBody>
                  <a:tcPr>
                    <a:solidFill>
                      <a:srgbClr val="4B2959">
                        <a:alpha val="25000"/>
                      </a:srgbClr>
                    </a:solidFill>
                  </a:tcPr>
                </a:tc>
                <a:tc>
                  <a:txBody>
                    <a:bodyPr/>
                    <a:lstStyle/>
                    <a:p>
                      <a:r>
                        <a:rPr lang="en-CA" sz="1600" dirty="0" smtClean="0"/>
                        <a:t>Health hazard</a:t>
                      </a:r>
                      <a:endParaRPr lang="en-CA" sz="1600"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dirty="0" smtClean="0"/>
                        <a:t>May cause </a:t>
                      </a:r>
                      <a:r>
                        <a:rPr lang="en-CA" sz="1600" baseline="0" dirty="0" smtClean="0"/>
                        <a:t>damage to organs</a:t>
                      </a:r>
                      <a:endParaRPr lang="en-CA" sz="1400" i="1" dirty="0"/>
                    </a:p>
                  </a:txBody>
                  <a:tcPr>
                    <a:solidFill>
                      <a:srgbClr val="4B2959">
                        <a:alpha val="25000"/>
                      </a:srgbClr>
                    </a:solidFill>
                  </a:tcPr>
                </a:tc>
              </a:tr>
              <a:tr h="370840">
                <a:tc>
                  <a:txBody>
                    <a:bodyPr/>
                    <a:lstStyle/>
                    <a:p>
                      <a:r>
                        <a:rPr lang="en-CA" sz="1600" dirty="0" smtClean="0"/>
                        <a:t>3</a:t>
                      </a:r>
                      <a:endParaRPr lang="en-CA" sz="1600" dirty="0"/>
                    </a:p>
                  </a:txBody>
                  <a:tcPr>
                    <a:solidFill>
                      <a:srgbClr val="4B2959">
                        <a:alpha val="25000"/>
                      </a:srgbClr>
                    </a:solidFill>
                  </a:tcPr>
                </a:tc>
                <a:tc>
                  <a:txBody>
                    <a:bodyPr/>
                    <a:lstStyle/>
                    <a:p>
                      <a:r>
                        <a:rPr lang="en-CA" sz="1600" dirty="0" smtClean="0"/>
                        <a:t>Exclamation</a:t>
                      </a:r>
                      <a:r>
                        <a:rPr lang="en-CA" sz="1600" baseline="0" dirty="0" smtClean="0"/>
                        <a:t> mark</a:t>
                      </a:r>
                      <a:endParaRPr lang="en-CA" sz="1600" dirty="0"/>
                    </a:p>
                  </a:txBody>
                  <a:tcPr>
                    <a:solidFill>
                      <a:srgbClr val="4B2959">
                        <a:alpha val="25000"/>
                      </a:srgbClr>
                    </a:solidFill>
                  </a:tcPr>
                </a:tc>
                <a:tc>
                  <a:txBody>
                    <a:bodyPr/>
                    <a:lstStyle/>
                    <a:p>
                      <a:r>
                        <a:rPr lang="en-CA" sz="1600" dirty="0" smtClean="0"/>
                        <a:t>Warning</a:t>
                      </a:r>
                      <a:endParaRPr lang="en-CA" sz="1600" dirty="0"/>
                    </a:p>
                  </a:txBody>
                  <a:tcPr>
                    <a:solidFill>
                      <a:srgbClr val="4B2959">
                        <a:alpha val="25000"/>
                      </a:srgbClr>
                    </a:solidFill>
                  </a:tcPr>
                </a:tc>
                <a:tc>
                  <a:txBody>
                    <a:bodyPr/>
                    <a:lstStyle/>
                    <a:p>
                      <a:r>
                        <a:rPr lang="en-CA" sz="1600" baseline="0" dirty="0" smtClean="0"/>
                        <a:t>May cause respiratory irritation</a:t>
                      </a:r>
                    </a:p>
                    <a:p>
                      <a:r>
                        <a:rPr lang="en-CA" sz="1400" i="1" baseline="0" dirty="0" smtClean="0"/>
                        <a:t>or</a:t>
                      </a:r>
                    </a:p>
                    <a:p>
                      <a:r>
                        <a:rPr lang="en-CA" sz="1600" baseline="0" dirty="0" smtClean="0"/>
                        <a:t>May cause drowsiness or dizziness</a:t>
                      </a:r>
                      <a:endParaRPr lang="en-CA" sz="1400" dirty="0"/>
                    </a:p>
                  </a:txBody>
                  <a:tcPr>
                    <a:solidFill>
                      <a:srgbClr val="4B2959">
                        <a:alpha val="25000"/>
                      </a:srgbClr>
                    </a:solidFill>
                  </a:tcPr>
                </a:tc>
              </a:tr>
            </a:tbl>
          </a:graphicData>
        </a:graphic>
      </p:graphicFrame>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407546" y="3928813"/>
            <a:ext cx="510831" cy="510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33706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657423" cy="685800"/>
          </a:xfrm>
        </p:spPr>
        <p:txBody>
          <a:bodyPr>
            <a:normAutofit fontScale="90000"/>
          </a:bodyPr>
          <a:lstStyle/>
          <a:p>
            <a:pPr algn="l"/>
            <a:r>
              <a:rPr lang="en-CA" dirty="0" smtClean="0"/>
              <a:t>Specific Target Organ Toxicity - Single</a:t>
            </a:r>
            <a:endParaRPr lang="en-CA" dirty="0"/>
          </a:p>
        </p:txBody>
      </p:sp>
      <p:sp>
        <p:nvSpPr>
          <p:cNvPr id="2" name="Content Placeholder 1"/>
          <p:cNvSpPr>
            <a:spLocks noGrp="1"/>
          </p:cNvSpPr>
          <p:nvPr>
            <p:ph sz="quarter" idx="1"/>
          </p:nvPr>
        </p:nvSpPr>
        <p:spPr>
          <a:xfrm>
            <a:off x="162744" y="1628800"/>
            <a:ext cx="8428806" cy="4352900"/>
          </a:xfrm>
        </p:spPr>
        <p:txBody>
          <a:bodyPr>
            <a:noAutofit/>
          </a:bodyPr>
          <a:lstStyle/>
          <a:p>
            <a:pPr marL="0" indent="0">
              <a:buNone/>
            </a:pPr>
            <a:r>
              <a:rPr lang="en-CA" sz="2000" b="1" dirty="0"/>
              <a:t>Key Precautions </a:t>
            </a:r>
            <a:endParaRPr lang="en-CA" sz="2000" dirty="0"/>
          </a:p>
          <a:p>
            <a:pPr lvl="0">
              <a:buFont typeface="Arial" pitchFamily="34" charset="0"/>
              <a:buChar char="•"/>
            </a:pPr>
            <a:r>
              <a:rPr lang="en-CA" sz="2000" dirty="0" smtClean="0"/>
              <a:t>Prevent </a:t>
            </a:r>
            <a:r>
              <a:rPr lang="en-CA" sz="2000" dirty="0"/>
              <a:t>uncontrolled release </a:t>
            </a:r>
            <a:r>
              <a:rPr lang="en-CA" sz="2000" dirty="0" smtClean="0"/>
              <a:t>into the air</a:t>
            </a:r>
            <a:r>
              <a:rPr lang="en-CA" sz="2000" dirty="0"/>
              <a:t>.  </a:t>
            </a:r>
            <a:r>
              <a:rPr lang="en-CA" sz="2000" dirty="0" smtClean="0"/>
              <a:t>Use </a:t>
            </a:r>
            <a:r>
              <a:rPr lang="en-CA" sz="2000" dirty="0"/>
              <a:t>appropriate engineering controls. </a:t>
            </a:r>
            <a:r>
              <a:rPr lang="en-CA" sz="2000" dirty="0" smtClean="0"/>
              <a:t>Use </a:t>
            </a:r>
            <a:r>
              <a:rPr lang="en-CA" sz="2000" dirty="0"/>
              <a:t>only in well-ventilated areas.  Use the smallest amount necessary.  </a:t>
            </a:r>
          </a:p>
          <a:p>
            <a:pPr lvl="0">
              <a:buFont typeface="Arial" pitchFamily="34" charset="0"/>
              <a:buChar char="•"/>
            </a:pPr>
            <a:r>
              <a:rPr lang="en-CA" sz="2000" dirty="0" smtClean="0"/>
              <a:t>Wear </a:t>
            </a:r>
            <a:r>
              <a:rPr lang="en-CA" sz="2000" dirty="0"/>
              <a:t>appropriate </a:t>
            </a:r>
            <a:r>
              <a:rPr lang="en-CA" sz="2000" dirty="0" smtClean="0"/>
              <a:t>PPE. </a:t>
            </a:r>
            <a:endParaRPr lang="en-CA" sz="2000" dirty="0"/>
          </a:p>
          <a:p>
            <a:pPr lvl="0">
              <a:buFont typeface="Arial" pitchFamily="34" charset="0"/>
              <a:buChar char="•"/>
            </a:pPr>
            <a:r>
              <a:rPr lang="en-CA" sz="2000" dirty="0"/>
              <a:t>Inspect containers for damage or leaks before handling.  Open </a:t>
            </a:r>
            <a:r>
              <a:rPr lang="en-CA" sz="2000" dirty="0" smtClean="0"/>
              <a:t/>
            </a:r>
            <a:br>
              <a:rPr lang="en-CA" sz="2000" dirty="0" smtClean="0"/>
            </a:br>
            <a:r>
              <a:rPr lang="en-CA" sz="2000" dirty="0" smtClean="0"/>
              <a:t>containers </a:t>
            </a:r>
            <a:r>
              <a:rPr lang="en-CA" sz="2000" dirty="0"/>
              <a:t>slowly and carefully.  Dispense carefully and keep </a:t>
            </a:r>
            <a:r>
              <a:rPr lang="en-CA" sz="2000" dirty="0" smtClean="0"/>
              <a:t/>
            </a:r>
            <a:br>
              <a:rPr lang="en-CA" sz="2000" dirty="0" smtClean="0"/>
            </a:br>
            <a:r>
              <a:rPr lang="en-CA" sz="2000" dirty="0" smtClean="0"/>
              <a:t>containers </a:t>
            </a:r>
            <a:r>
              <a:rPr lang="en-CA" sz="2000" dirty="0"/>
              <a:t>closed when not in use.</a:t>
            </a:r>
          </a:p>
          <a:p>
            <a:pPr lvl="0">
              <a:buFont typeface="Arial" pitchFamily="34" charset="0"/>
              <a:buChar char="•"/>
            </a:pPr>
            <a:r>
              <a:rPr lang="en-CA" sz="2000" dirty="0"/>
              <a:t>Clean up any spills or dust buildup promptly and safely. </a:t>
            </a:r>
          </a:p>
          <a:p>
            <a:pPr lvl="0">
              <a:buFont typeface="Arial" pitchFamily="34" charset="0"/>
              <a:buChar char="•"/>
            </a:pPr>
            <a:r>
              <a:rPr lang="en-CA" sz="2000" dirty="0"/>
              <a:t>Report leaks, spills or ventilation failures immediately.</a:t>
            </a:r>
          </a:p>
          <a:p>
            <a:pPr lvl="0">
              <a:buFont typeface="Arial" pitchFamily="34" charset="0"/>
              <a:buChar char="•"/>
            </a:pPr>
            <a:r>
              <a:rPr lang="en-CA" sz="2000" dirty="0"/>
              <a:t>Store away from incompatible materials and in a cool, dry, well-ventilated area and out of direct sunlight. </a:t>
            </a:r>
          </a:p>
          <a:p>
            <a:endParaRPr lang="en-CA" sz="1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76619" y="1526332"/>
            <a:ext cx="1008112"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076620" y="2593133"/>
            <a:ext cx="1008111" cy="10081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429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962223" cy="685800"/>
          </a:xfrm>
        </p:spPr>
        <p:txBody>
          <a:bodyPr>
            <a:normAutofit fontScale="90000"/>
          </a:bodyPr>
          <a:lstStyle/>
          <a:p>
            <a:pPr algn="l"/>
            <a:r>
              <a:rPr lang="en-CA" dirty="0" smtClean="0"/>
              <a:t>Specific Target Organ Toxicity - Repeated</a:t>
            </a:r>
            <a:endParaRPr lang="en-CA" dirty="0"/>
          </a:p>
        </p:txBody>
      </p:sp>
      <p:sp>
        <p:nvSpPr>
          <p:cNvPr id="2" name="Content Placeholder 1"/>
          <p:cNvSpPr>
            <a:spLocks noGrp="1"/>
          </p:cNvSpPr>
          <p:nvPr>
            <p:ph sz="quarter" idx="1"/>
          </p:nvPr>
        </p:nvSpPr>
        <p:spPr>
          <a:xfrm>
            <a:off x="334194" y="1600225"/>
            <a:ext cx="7342956" cy="3705200"/>
          </a:xfrm>
        </p:spPr>
        <p:txBody>
          <a:bodyPr>
            <a:normAutofit/>
          </a:bodyPr>
          <a:lstStyle/>
          <a:p>
            <a:endParaRPr lang="en-CA" dirty="0" smtClean="0"/>
          </a:p>
          <a:p>
            <a:r>
              <a:rPr lang="en-CA" dirty="0" smtClean="0"/>
              <a:t>This class </a:t>
            </a:r>
            <a:r>
              <a:rPr lang="en-CA" dirty="0"/>
              <a:t>includes </a:t>
            </a:r>
            <a:r>
              <a:rPr lang="en-CA" dirty="0" smtClean="0"/>
              <a:t>products where </a:t>
            </a:r>
            <a:r>
              <a:rPr lang="en-CA" b="1" dirty="0" smtClean="0"/>
              <a:t>repeated </a:t>
            </a:r>
            <a:r>
              <a:rPr lang="en-CA" b="1" dirty="0"/>
              <a:t>exposure</a:t>
            </a:r>
            <a:r>
              <a:rPr lang="en-CA" dirty="0"/>
              <a:t> </a:t>
            </a:r>
            <a:r>
              <a:rPr lang="en-CA" dirty="0" smtClean="0"/>
              <a:t/>
            </a:r>
            <a:br>
              <a:rPr lang="en-CA" dirty="0" smtClean="0"/>
            </a:br>
            <a:r>
              <a:rPr lang="en-CA" dirty="0" smtClean="0"/>
              <a:t>can </a:t>
            </a:r>
            <a:r>
              <a:rPr lang="en-CA" dirty="0"/>
              <a:t>cause damage to organs or body </a:t>
            </a:r>
            <a:r>
              <a:rPr lang="en-CA" dirty="0" smtClean="0"/>
              <a:t>systems</a:t>
            </a:r>
          </a:p>
          <a:p>
            <a:endParaRPr lang="en-CA" dirty="0" smtClean="0"/>
          </a:p>
          <a:p>
            <a:pPr lvl="1">
              <a:buFont typeface="Arial" pitchFamily="34" charset="0"/>
              <a:buChar char="•"/>
            </a:pPr>
            <a:r>
              <a:rPr lang="en-CA" dirty="0" smtClean="0"/>
              <a:t>Target organs can include </a:t>
            </a:r>
            <a:r>
              <a:rPr lang="en-CA" dirty="0"/>
              <a:t>the liver (caused by </a:t>
            </a:r>
            <a:r>
              <a:rPr lang="en-CA" dirty="0" err="1"/>
              <a:t>hepatoxins</a:t>
            </a:r>
            <a:r>
              <a:rPr lang="en-CA" dirty="0"/>
              <a:t>), kidneys (caused by </a:t>
            </a:r>
            <a:r>
              <a:rPr lang="en-CA" dirty="0" err="1"/>
              <a:t>nephrotoxins</a:t>
            </a:r>
            <a:r>
              <a:rPr lang="en-CA" dirty="0"/>
              <a:t>), the nervous system (caused by neurotoxins</a:t>
            </a:r>
            <a:r>
              <a:rPr lang="en-CA" dirty="0" smtClean="0"/>
              <a:t>), </a:t>
            </a:r>
            <a:r>
              <a:rPr lang="en-CA" dirty="0"/>
              <a:t>as well as the blood, lungs or </a:t>
            </a:r>
            <a:r>
              <a:rPr lang="en-CA" dirty="0" smtClean="0"/>
              <a:t>skin</a:t>
            </a:r>
          </a:p>
          <a:p>
            <a:endParaRPr lang="en-CA" dirty="0" smtClean="0"/>
          </a:p>
          <a:p>
            <a:endParaRPr lang="en-CA" dirty="0"/>
          </a:p>
          <a:p>
            <a:endParaRPr lang="en-CA"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50930" y="1669207"/>
            <a:ext cx="1216867" cy="12168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6233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31391" y="1583483"/>
            <a:ext cx="978741" cy="9787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a:xfrm>
            <a:off x="142875" y="885825"/>
            <a:ext cx="9001125" cy="796980"/>
          </a:xfrm>
        </p:spPr>
        <p:txBody>
          <a:bodyPr>
            <a:normAutofit fontScale="90000"/>
          </a:bodyPr>
          <a:lstStyle/>
          <a:p>
            <a:pPr algn="l"/>
            <a:r>
              <a:rPr lang="en-CA" dirty="0" smtClean="0"/>
              <a:t>Specific Target Organ Toxicity - Repeated</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143136268"/>
              </p:ext>
            </p:extLst>
          </p:nvPr>
        </p:nvGraphicFramePr>
        <p:xfrm>
          <a:off x="206177" y="2600721"/>
          <a:ext cx="8699698" cy="2468880"/>
        </p:xfrm>
        <a:graphic>
          <a:graphicData uri="http://schemas.openxmlformats.org/drawingml/2006/table">
            <a:tbl>
              <a:tblPr firstRow="1" bandRow="1">
                <a:tableStyleId>{5C22544A-7EE6-4342-B048-85BDC9FD1C3A}</a:tableStyleId>
              </a:tblPr>
              <a:tblGrid>
                <a:gridCol w="1434231"/>
                <a:gridCol w="1696297"/>
                <a:gridCol w="1410175"/>
                <a:gridCol w="4158995"/>
              </a:tblGrid>
              <a:tr h="601619">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721599">
                <a:tc>
                  <a:txBody>
                    <a:bodyPr/>
                    <a:lstStyle/>
                    <a:p>
                      <a:r>
                        <a:rPr lang="en-CA" sz="1800" dirty="0" smtClean="0"/>
                        <a:t>1</a:t>
                      </a:r>
                      <a:endParaRPr lang="en-CA" sz="1800" dirty="0"/>
                    </a:p>
                  </a:txBody>
                  <a:tcPr>
                    <a:solidFill>
                      <a:srgbClr val="4B2959">
                        <a:alpha val="25000"/>
                      </a:srgbClr>
                    </a:solidFill>
                  </a:tcPr>
                </a:tc>
                <a:tc>
                  <a:txBody>
                    <a:bodyPr/>
                    <a:lstStyle/>
                    <a:p>
                      <a:r>
                        <a:rPr lang="en-CA" sz="1800" dirty="0" smtClean="0"/>
                        <a:t>Health hazard</a:t>
                      </a:r>
                      <a:endParaRPr lang="en-CA" sz="1800" dirty="0"/>
                    </a:p>
                  </a:txBody>
                  <a:tcPr>
                    <a:solidFill>
                      <a:srgbClr val="4B2959">
                        <a:alpha val="25000"/>
                      </a:srgbClr>
                    </a:solidFill>
                  </a:tcPr>
                </a:tc>
                <a:tc>
                  <a:txBody>
                    <a:bodyPr/>
                    <a:lstStyle/>
                    <a:p>
                      <a:r>
                        <a:rPr lang="en-CA" sz="1800" dirty="0" smtClean="0"/>
                        <a:t>Danger</a:t>
                      </a:r>
                      <a:endParaRPr lang="en-CA" sz="1800" dirty="0"/>
                    </a:p>
                  </a:txBody>
                  <a:tcPr>
                    <a:solidFill>
                      <a:srgbClr val="4B2959">
                        <a:alpha val="25000"/>
                      </a:srgbClr>
                    </a:solidFill>
                  </a:tcPr>
                </a:tc>
                <a:tc>
                  <a:txBody>
                    <a:bodyPr/>
                    <a:lstStyle/>
                    <a:p>
                      <a:r>
                        <a:rPr lang="en-CA" sz="1800" dirty="0" smtClean="0"/>
                        <a:t>Causes</a:t>
                      </a:r>
                      <a:r>
                        <a:rPr lang="en-CA" sz="1800" baseline="0" dirty="0" smtClean="0"/>
                        <a:t> damage to </a:t>
                      </a:r>
                      <a:r>
                        <a:rPr lang="en-CA" sz="1800" kern="1200" dirty="0" smtClean="0">
                          <a:solidFill>
                            <a:schemeClr val="dk1"/>
                          </a:solidFill>
                          <a:latin typeface="+mn-lt"/>
                          <a:ea typeface="+mn-ea"/>
                          <a:cs typeface="+mn-cs"/>
                        </a:rPr>
                        <a:t>organs &lt;...&gt; </a:t>
                      </a:r>
                      <a:r>
                        <a:rPr lang="en-CA" sz="1800" baseline="0" dirty="0" smtClean="0"/>
                        <a:t>through prolonged or repeated exposure</a:t>
                      </a:r>
                      <a:endParaRPr lang="en-CA" sz="1600" i="1" dirty="0"/>
                    </a:p>
                  </a:txBody>
                  <a:tcPr>
                    <a:solidFill>
                      <a:srgbClr val="4B2959">
                        <a:alpha val="25000"/>
                      </a:srgbClr>
                    </a:solidFill>
                  </a:tcPr>
                </a:tc>
              </a:tr>
              <a:tr h="733425">
                <a:tc>
                  <a:txBody>
                    <a:bodyPr/>
                    <a:lstStyle/>
                    <a:p>
                      <a:r>
                        <a:rPr lang="en-CA" sz="1800" dirty="0" smtClean="0"/>
                        <a:t>2</a:t>
                      </a:r>
                      <a:endParaRPr lang="en-CA" sz="1800" dirty="0"/>
                    </a:p>
                  </a:txBody>
                  <a:tcPr>
                    <a:solidFill>
                      <a:srgbClr val="4B2959">
                        <a:alpha val="25000"/>
                      </a:srgbClr>
                    </a:solidFill>
                  </a:tcPr>
                </a:tc>
                <a:tc>
                  <a:txBody>
                    <a:bodyPr/>
                    <a:lstStyle/>
                    <a:p>
                      <a:r>
                        <a:rPr lang="en-CA" sz="1800" dirty="0" smtClean="0"/>
                        <a:t>Health hazard</a:t>
                      </a:r>
                      <a:endParaRPr lang="en-CA" sz="1800" dirty="0"/>
                    </a:p>
                  </a:txBody>
                  <a:tcPr>
                    <a:solidFill>
                      <a:srgbClr val="4B2959">
                        <a:alpha val="25000"/>
                      </a:srgbClr>
                    </a:solidFill>
                  </a:tcPr>
                </a:tc>
                <a:tc>
                  <a:txBody>
                    <a:bodyPr/>
                    <a:lstStyle/>
                    <a:p>
                      <a:r>
                        <a:rPr lang="en-CA" sz="1800" dirty="0" smtClean="0"/>
                        <a:t>Warning</a:t>
                      </a:r>
                      <a:endParaRPr lang="en-CA" sz="1800"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800" dirty="0" smtClean="0"/>
                        <a:t>May cause </a:t>
                      </a:r>
                      <a:r>
                        <a:rPr lang="en-CA" sz="1800" baseline="0" dirty="0" smtClean="0"/>
                        <a:t>damage to organs</a:t>
                      </a:r>
                      <a:r>
                        <a:rPr lang="en-CA" sz="1800" kern="1200" baseline="0" dirty="0" smtClean="0">
                          <a:solidFill>
                            <a:schemeClr val="dk1"/>
                          </a:solidFill>
                          <a:latin typeface="+mn-lt"/>
                          <a:ea typeface="+mn-ea"/>
                          <a:cs typeface="+mn-cs"/>
                        </a:rPr>
                        <a:t> &lt;...&gt; </a:t>
                      </a:r>
                      <a:r>
                        <a:rPr lang="en-CA" sz="1800" kern="1200" dirty="0" smtClean="0">
                          <a:solidFill>
                            <a:schemeClr val="dk1"/>
                          </a:solidFill>
                          <a:latin typeface="+mn-lt"/>
                          <a:ea typeface="+mn-ea"/>
                          <a:cs typeface="+mn-cs"/>
                        </a:rPr>
                        <a:t>through prolonged or repeated exposure</a:t>
                      </a:r>
                      <a:endParaRPr lang="en-CA" sz="1800" kern="1200" dirty="0">
                        <a:solidFill>
                          <a:schemeClr val="dk1"/>
                        </a:solidFill>
                        <a:latin typeface="+mn-lt"/>
                        <a:ea typeface="+mn-ea"/>
                        <a:cs typeface="+mn-cs"/>
                      </a:endParaRPr>
                    </a:p>
                  </a:txBody>
                  <a:tcPr>
                    <a:solidFill>
                      <a:srgbClr val="4B2959">
                        <a:alpha val="25000"/>
                      </a:srgbClr>
                    </a:solidFill>
                  </a:tcPr>
                </a:tc>
              </a:tr>
            </a:tbl>
          </a:graphicData>
        </a:graphic>
      </p:graphicFrame>
    </p:spTree>
    <p:extLst>
      <p:ext uri="{BB962C8B-B14F-4D97-AF65-F5344CB8AC3E}">
        <p14:creationId xmlns:p14="http://schemas.microsoft.com/office/powerpoint/2010/main" val="421963466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980728"/>
            <a:ext cx="8666948" cy="685800"/>
          </a:xfrm>
        </p:spPr>
        <p:txBody>
          <a:bodyPr>
            <a:normAutofit fontScale="90000"/>
          </a:bodyPr>
          <a:lstStyle/>
          <a:p>
            <a:pPr algn="l"/>
            <a:r>
              <a:rPr lang="en-CA" dirty="0" smtClean="0"/>
              <a:t>Specific Target Organ Toxicity - Repeated</a:t>
            </a:r>
            <a:endParaRPr lang="en-CA" dirty="0"/>
          </a:p>
        </p:txBody>
      </p:sp>
      <p:sp>
        <p:nvSpPr>
          <p:cNvPr id="2" name="Content Placeholder 1"/>
          <p:cNvSpPr>
            <a:spLocks noGrp="1"/>
          </p:cNvSpPr>
          <p:nvPr>
            <p:ph sz="quarter" idx="1"/>
          </p:nvPr>
        </p:nvSpPr>
        <p:spPr>
          <a:xfrm>
            <a:off x="467544" y="1628800"/>
            <a:ext cx="7895406" cy="4495775"/>
          </a:xfrm>
        </p:spPr>
        <p:txBody>
          <a:bodyPr>
            <a:normAutofit fontScale="92500" lnSpcReduction="10000"/>
          </a:bodyPr>
          <a:lstStyle/>
          <a:p>
            <a:pPr marL="0" indent="0">
              <a:buNone/>
            </a:pPr>
            <a:r>
              <a:rPr lang="en-CA" sz="2600" b="1" dirty="0"/>
              <a:t>Key Precautions </a:t>
            </a:r>
            <a:endParaRPr lang="en-CA" sz="2600" dirty="0"/>
          </a:p>
          <a:p>
            <a:pPr lvl="0">
              <a:buFont typeface="Arial" pitchFamily="34" charset="0"/>
              <a:buChar char="•"/>
            </a:pPr>
            <a:r>
              <a:rPr lang="en-CA" sz="2600" dirty="0" smtClean="0"/>
              <a:t>Prevent </a:t>
            </a:r>
            <a:r>
              <a:rPr lang="en-CA" sz="2600" dirty="0"/>
              <a:t>uncontrolled </a:t>
            </a:r>
            <a:r>
              <a:rPr lang="en-CA" sz="2600" dirty="0" smtClean="0"/>
              <a:t>release </a:t>
            </a:r>
            <a:r>
              <a:rPr lang="en-CA" sz="2600" dirty="0"/>
              <a:t>into </a:t>
            </a:r>
            <a:r>
              <a:rPr lang="en-CA" sz="2600" dirty="0" smtClean="0"/>
              <a:t>the air</a:t>
            </a:r>
            <a:r>
              <a:rPr lang="en-CA" sz="2600" dirty="0"/>
              <a:t>.  Use appropriate engineering controls. </a:t>
            </a:r>
            <a:r>
              <a:rPr lang="en-CA" sz="2600" dirty="0" smtClean="0"/>
              <a:t>Use </a:t>
            </a:r>
            <a:r>
              <a:rPr lang="en-CA" sz="2600" dirty="0"/>
              <a:t>only in well-ventilated areas.  Use the smallest amount necessary.  </a:t>
            </a:r>
          </a:p>
          <a:p>
            <a:pPr lvl="0">
              <a:buFont typeface="Arial" pitchFamily="34" charset="0"/>
              <a:buChar char="•"/>
            </a:pPr>
            <a:r>
              <a:rPr lang="en-CA" sz="2600" dirty="0" smtClean="0"/>
              <a:t>Wear </a:t>
            </a:r>
            <a:r>
              <a:rPr lang="en-CA" sz="2600" dirty="0"/>
              <a:t>appropriate </a:t>
            </a:r>
            <a:r>
              <a:rPr lang="en-CA" sz="2600" dirty="0" smtClean="0"/>
              <a:t>PPE. </a:t>
            </a:r>
            <a:endParaRPr lang="en-CA" sz="2600" dirty="0"/>
          </a:p>
          <a:p>
            <a:pPr lvl="0">
              <a:buFont typeface="Arial" pitchFamily="34" charset="0"/>
              <a:buChar char="•"/>
            </a:pPr>
            <a:r>
              <a:rPr lang="en-CA" sz="2600" dirty="0"/>
              <a:t>Inspect containers for damage or leaks before handling.  Open containers slowly and carefully.  Dispense carefully and keep containers closed when not in use.</a:t>
            </a:r>
          </a:p>
          <a:p>
            <a:pPr lvl="0">
              <a:buFont typeface="Arial" pitchFamily="34" charset="0"/>
              <a:buChar char="•"/>
            </a:pPr>
            <a:r>
              <a:rPr lang="en-CA" sz="2600" dirty="0"/>
              <a:t>Clean up any spills or dust buildup promptly and safely. </a:t>
            </a:r>
          </a:p>
          <a:p>
            <a:pPr lvl="0">
              <a:buFont typeface="Arial" pitchFamily="34" charset="0"/>
              <a:buChar char="•"/>
            </a:pPr>
            <a:r>
              <a:rPr lang="en-CA" sz="2600" dirty="0"/>
              <a:t>Report leaks, spills or ventilation failures immediately.</a:t>
            </a:r>
          </a:p>
          <a:p>
            <a:pPr lvl="0">
              <a:buFont typeface="Arial" pitchFamily="34" charset="0"/>
              <a:buChar char="•"/>
            </a:pPr>
            <a:r>
              <a:rPr lang="en-CA" sz="2600" dirty="0"/>
              <a:t>Store away from incompatible materials and in a cool, dry, well-ventilated area and out of direct sunlight. </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35888" y="1526332"/>
            <a:ext cx="1008112"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39377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Aspiration Hazard</a:t>
            </a:r>
            <a:endParaRPr lang="en-CA" dirty="0"/>
          </a:p>
        </p:txBody>
      </p:sp>
      <p:sp>
        <p:nvSpPr>
          <p:cNvPr id="2" name="Content Placeholder 1"/>
          <p:cNvSpPr>
            <a:spLocks noGrp="1"/>
          </p:cNvSpPr>
          <p:nvPr>
            <p:ph sz="quarter" idx="1"/>
          </p:nvPr>
        </p:nvSpPr>
        <p:spPr>
          <a:xfrm>
            <a:off x="286569" y="1790700"/>
            <a:ext cx="7723956" cy="4711852"/>
          </a:xfrm>
        </p:spPr>
        <p:txBody>
          <a:bodyPr>
            <a:noAutofit/>
          </a:bodyPr>
          <a:lstStyle/>
          <a:p>
            <a:r>
              <a:rPr lang="en-CA" sz="2000" dirty="0"/>
              <a:t>Aspiration occurs when a liquid or solid enters the trachea (windpipe) and </a:t>
            </a:r>
            <a:r>
              <a:rPr lang="en-CA" sz="2000" dirty="0" smtClean="0"/>
              <a:t>the lungs. The product </a:t>
            </a:r>
            <a:r>
              <a:rPr lang="en-CA" sz="2000" dirty="0"/>
              <a:t>can enter or be aspirated directly through the nose or </a:t>
            </a:r>
            <a:r>
              <a:rPr lang="en-CA" sz="2000" dirty="0" smtClean="0"/>
              <a:t>mouth, </a:t>
            </a:r>
            <a:r>
              <a:rPr lang="en-CA" sz="2000" dirty="0"/>
              <a:t>or it may enter indirectly as a result of </a:t>
            </a:r>
            <a:r>
              <a:rPr lang="en-CA" sz="2000" dirty="0" smtClean="0"/>
              <a:t>vomiting</a:t>
            </a:r>
            <a:r>
              <a:rPr lang="en-CA" sz="2000" dirty="0"/>
              <a:t> </a:t>
            </a:r>
            <a:endParaRPr lang="en-CA" sz="2000" dirty="0" smtClean="0"/>
          </a:p>
          <a:p>
            <a:pPr lvl="1">
              <a:buFont typeface="Arial" pitchFamily="34" charset="0"/>
              <a:buChar char="•"/>
            </a:pPr>
            <a:r>
              <a:rPr lang="en-CA" sz="1800" dirty="0" smtClean="0"/>
              <a:t>Examples: petroleum </a:t>
            </a:r>
            <a:r>
              <a:rPr lang="en-CA" sz="1800" dirty="0"/>
              <a:t>distillates </a:t>
            </a:r>
            <a:r>
              <a:rPr lang="en-CA" sz="1800" dirty="0" smtClean="0"/>
              <a:t>(e.g., </a:t>
            </a:r>
            <a:r>
              <a:rPr lang="en-CA" sz="1800" dirty="0"/>
              <a:t>hexane, octane, gasoline</a:t>
            </a:r>
            <a:r>
              <a:rPr lang="en-CA" sz="1800" dirty="0" smtClean="0"/>
              <a:t>),  </a:t>
            </a:r>
            <a:r>
              <a:rPr lang="en-CA" sz="1800" dirty="0"/>
              <a:t>aromatic hydrocarbons (e.g</a:t>
            </a:r>
            <a:r>
              <a:rPr lang="en-CA" sz="1800" dirty="0" smtClean="0"/>
              <a:t>., </a:t>
            </a:r>
            <a:r>
              <a:rPr lang="en-CA" sz="1800" dirty="0"/>
              <a:t>kerosene</a:t>
            </a:r>
            <a:r>
              <a:rPr lang="en-CA" sz="1800" dirty="0" smtClean="0"/>
              <a:t>), pine </a:t>
            </a:r>
            <a:r>
              <a:rPr lang="en-CA" sz="1800" dirty="0"/>
              <a:t>oils, turpentine, paint </a:t>
            </a:r>
            <a:r>
              <a:rPr lang="en-CA" sz="1800" dirty="0" smtClean="0"/>
              <a:t>thinners, </a:t>
            </a:r>
            <a:r>
              <a:rPr lang="en-CA" sz="1800" dirty="0"/>
              <a:t>and mineral oils.   </a:t>
            </a:r>
          </a:p>
          <a:p>
            <a:endParaRPr lang="en-CA" sz="2000" dirty="0" smtClean="0"/>
          </a:p>
          <a:p>
            <a:endParaRPr lang="en-CA" sz="2000" dirty="0" smtClean="0"/>
          </a:p>
          <a:p>
            <a:r>
              <a:rPr lang="en-CA" sz="2000" dirty="0" smtClean="0"/>
              <a:t>NOTE:  The </a:t>
            </a:r>
            <a:r>
              <a:rPr lang="en-CA" sz="2000" dirty="0"/>
              <a:t>impacts of aspiration hazards can be delayed so if an exposure if suspected, prompt medical assessment must be sought so preventive treatment can begin.   </a:t>
            </a:r>
          </a:p>
          <a:p>
            <a:endParaRPr lang="en-CA" sz="1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02020" y="1526332"/>
            <a:ext cx="1008112"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932028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Aspiration Hazard</a:t>
            </a:r>
            <a:endParaRPr lang="en-CA"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2682961492"/>
              </p:ext>
            </p:extLst>
          </p:nvPr>
        </p:nvGraphicFramePr>
        <p:xfrm>
          <a:off x="200024" y="2492896"/>
          <a:ext cx="8591550" cy="1280160"/>
        </p:xfrm>
        <a:graphic>
          <a:graphicData uri="http://schemas.openxmlformats.org/drawingml/2006/table">
            <a:tbl>
              <a:tblPr firstRow="1" bandRow="1">
                <a:tableStyleId>{5C22544A-7EE6-4342-B048-85BDC9FD1C3A}</a:tableStyleId>
              </a:tblPr>
              <a:tblGrid>
                <a:gridCol w="1561821"/>
                <a:gridCol w="1752016"/>
                <a:gridCol w="1491227"/>
                <a:gridCol w="3786486"/>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Health hazard</a:t>
                      </a:r>
                      <a:endParaRPr lang="en-CA" dirty="0"/>
                    </a:p>
                  </a:txBody>
                  <a:tcPr>
                    <a:solidFill>
                      <a:srgbClr val="4B2959">
                        <a:alpha val="25000"/>
                      </a:srgbClr>
                    </a:solidFill>
                  </a:tcPr>
                </a:tc>
                <a:tc>
                  <a:txBody>
                    <a:bodyPr/>
                    <a:lstStyle/>
                    <a:p>
                      <a:r>
                        <a:rPr lang="en-CA" dirty="0" smtClean="0"/>
                        <a:t>Danger</a:t>
                      </a:r>
                      <a:endParaRPr lang="en-CA" dirty="0"/>
                    </a:p>
                  </a:txBody>
                  <a:tcPr>
                    <a:solidFill>
                      <a:srgbClr val="4B2959">
                        <a:alpha val="25000"/>
                      </a:srgbClr>
                    </a:solidFill>
                  </a:tcPr>
                </a:tc>
                <a:tc>
                  <a:txBody>
                    <a:bodyPr/>
                    <a:lstStyle/>
                    <a:p>
                      <a:r>
                        <a:rPr lang="en-CA" dirty="0" smtClean="0"/>
                        <a:t>May be fatal if swallowed and enters airways</a:t>
                      </a:r>
                      <a:endParaRPr lang="en-CA" dirty="0"/>
                    </a:p>
                  </a:txBody>
                  <a:tcPr>
                    <a:solidFill>
                      <a:srgbClr val="4B2959">
                        <a:alpha val="25000"/>
                      </a:srgbClr>
                    </a:solidFill>
                  </a:tcPr>
                </a:tc>
              </a:tr>
            </a:tbl>
          </a:graphicData>
        </a:graphic>
      </p:graphicFrame>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69783" y="973114"/>
            <a:ext cx="1208110" cy="1208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729868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Aspiration Hazard</a:t>
            </a:r>
            <a:endParaRPr lang="en-CA" dirty="0"/>
          </a:p>
        </p:txBody>
      </p:sp>
      <p:sp>
        <p:nvSpPr>
          <p:cNvPr id="2" name="Content Placeholder 1"/>
          <p:cNvSpPr>
            <a:spLocks noGrp="1"/>
          </p:cNvSpPr>
          <p:nvPr>
            <p:ph sz="quarter" idx="1"/>
          </p:nvPr>
        </p:nvSpPr>
        <p:spPr>
          <a:xfrm>
            <a:off x="238944" y="1666900"/>
            <a:ext cx="8485956" cy="4248125"/>
          </a:xfrm>
        </p:spPr>
        <p:txBody>
          <a:bodyPr>
            <a:noAutofit/>
          </a:bodyPr>
          <a:lstStyle/>
          <a:p>
            <a:pPr marL="0" indent="0">
              <a:buNone/>
            </a:pPr>
            <a:r>
              <a:rPr lang="en-CA" sz="1800" b="1" dirty="0"/>
              <a:t>Key Precautions</a:t>
            </a:r>
            <a:endParaRPr lang="en-CA" sz="1800" dirty="0"/>
          </a:p>
          <a:p>
            <a:pPr lvl="0">
              <a:buFont typeface="Arial" pitchFamily="34" charset="0"/>
              <a:buChar char="•"/>
            </a:pPr>
            <a:r>
              <a:rPr lang="en-CA" sz="1800" dirty="0" smtClean="0"/>
              <a:t>Prevent </a:t>
            </a:r>
            <a:r>
              <a:rPr lang="en-CA" sz="1800" dirty="0"/>
              <a:t>uncontrolled release </a:t>
            </a:r>
            <a:r>
              <a:rPr lang="en-CA" sz="1800" dirty="0" smtClean="0"/>
              <a:t>into the air</a:t>
            </a:r>
            <a:r>
              <a:rPr lang="en-CA" sz="1800" dirty="0"/>
              <a:t>.  Use appropriate engineering controls.  </a:t>
            </a:r>
            <a:r>
              <a:rPr lang="en-CA" sz="1800" dirty="0" smtClean="0"/>
              <a:t/>
            </a:r>
            <a:br>
              <a:rPr lang="en-CA" sz="1800" dirty="0" smtClean="0"/>
            </a:br>
            <a:r>
              <a:rPr lang="en-CA" sz="1800" dirty="0" smtClean="0"/>
              <a:t>Use </a:t>
            </a:r>
            <a:r>
              <a:rPr lang="en-CA" sz="1800" dirty="0"/>
              <a:t>only in well-ventilated areas.  Use the smallest amount necessary.  </a:t>
            </a:r>
          </a:p>
          <a:p>
            <a:pPr lvl="0">
              <a:buFont typeface="Arial" pitchFamily="34" charset="0"/>
              <a:buChar char="•"/>
            </a:pPr>
            <a:r>
              <a:rPr lang="en-CA" sz="1800" dirty="0" smtClean="0"/>
              <a:t>Inspect </a:t>
            </a:r>
            <a:r>
              <a:rPr lang="en-CA" sz="1800" dirty="0"/>
              <a:t>containers for damage or leaks before handling.  Open containers slowly and carefully.  Dispense carefully and keep containers closed when not in use</a:t>
            </a:r>
            <a:r>
              <a:rPr lang="en-CA" sz="1800" dirty="0" smtClean="0"/>
              <a:t>.</a:t>
            </a:r>
          </a:p>
          <a:p>
            <a:pPr lvl="0">
              <a:buFont typeface="Arial" pitchFamily="34" charset="0"/>
              <a:buChar char="•"/>
            </a:pPr>
            <a:r>
              <a:rPr lang="en-CA" sz="1800" dirty="0" smtClean="0"/>
              <a:t>Store </a:t>
            </a:r>
            <a:r>
              <a:rPr lang="en-CA" sz="1800" dirty="0"/>
              <a:t>away from incompatible materials and in a cool, dry, well-ventilated area and out of direct sunlight. </a:t>
            </a:r>
            <a:endParaRPr lang="en-CA" sz="1800" dirty="0" smtClean="0"/>
          </a:p>
          <a:p>
            <a:pPr lvl="0">
              <a:buFont typeface="Arial" pitchFamily="34" charset="0"/>
              <a:buChar char="•"/>
            </a:pPr>
            <a:r>
              <a:rPr lang="en-CA" sz="1800" dirty="0" smtClean="0"/>
              <a:t>In </a:t>
            </a:r>
            <a:r>
              <a:rPr lang="en-CA" sz="1800" dirty="0"/>
              <a:t>the event of exposure, move to fresh air.   Alert others of potential exposure.  </a:t>
            </a:r>
            <a:endParaRPr lang="en-CA" sz="1800" dirty="0" smtClean="0"/>
          </a:p>
          <a:p>
            <a:pPr lvl="0">
              <a:buFont typeface="Arial" pitchFamily="34" charset="0"/>
              <a:buChar char="•"/>
            </a:pPr>
            <a:r>
              <a:rPr lang="en-CA" sz="1800" dirty="0" smtClean="0"/>
              <a:t>Do </a:t>
            </a:r>
            <a:r>
              <a:rPr lang="en-CA" sz="1800" dirty="0"/>
              <a:t>not induce vomiting as this </a:t>
            </a:r>
            <a:r>
              <a:rPr lang="en-CA" sz="1800" dirty="0" smtClean="0"/>
              <a:t>action is an aspiration </a:t>
            </a:r>
            <a:r>
              <a:rPr lang="en-CA" sz="1800" dirty="0"/>
              <a:t>hazard. </a:t>
            </a:r>
            <a:endParaRPr lang="en-CA" sz="1800" dirty="0" smtClean="0"/>
          </a:p>
          <a:p>
            <a:pPr lvl="0">
              <a:buFont typeface="Arial" pitchFamily="34" charset="0"/>
              <a:buChar char="•"/>
            </a:pPr>
            <a:r>
              <a:rPr lang="en-CA" sz="1800" dirty="0" smtClean="0"/>
              <a:t>Effects </a:t>
            </a:r>
            <a:r>
              <a:rPr lang="en-CA" sz="1800" dirty="0"/>
              <a:t>of exposure may be delayed by up to 24 hours.  </a:t>
            </a:r>
            <a:r>
              <a:rPr lang="en-CA" sz="1800" dirty="0" smtClean="0"/>
              <a:t>Get medical </a:t>
            </a:r>
            <a:r>
              <a:rPr lang="en-CA" sz="1800" dirty="0"/>
              <a:t>attention after a known exposure even if no symptoms are felt.  </a:t>
            </a:r>
          </a:p>
          <a:p>
            <a:pPr lvl="0"/>
            <a:endParaRPr lang="en-CA" sz="1600" dirty="0"/>
          </a:p>
          <a:p>
            <a:endParaRPr lang="en-CA" sz="1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12063" y="964357"/>
            <a:ext cx="1008112" cy="1008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91716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7" y="980728"/>
            <a:ext cx="8800298" cy="685800"/>
          </a:xfrm>
        </p:spPr>
        <p:txBody>
          <a:bodyPr/>
          <a:lstStyle/>
          <a:p>
            <a:pPr algn="l"/>
            <a:r>
              <a:rPr lang="en-CA" dirty="0" smtClean="0"/>
              <a:t>Biohazardous Infectious Materials</a:t>
            </a:r>
            <a:endParaRPr lang="en-CA" dirty="0"/>
          </a:p>
        </p:txBody>
      </p:sp>
      <p:sp>
        <p:nvSpPr>
          <p:cNvPr id="3" name="Content Placeholder 2"/>
          <p:cNvSpPr>
            <a:spLocks noGrp="1"/>
          </p:cNvSpPr>
          <p:nvPr>
            <p:ph idx="1"/>
          </p:nvPr>
        </p:nvSpPr>
        <p:spPr>
          <a:xfrm>
            <a:off x="212090" y="1841772"/>
            <a:ext cx="6516104" cy="3892913"/>
          </a:xfrm>
        </p:spPr>
        <p:txBody>
          <a:bodyPr/>
          <a:lstStyle/>
          <a:p>
            <a:r>
              <a:rPr lang="en-CA" dirty="0" smtClean="0"/>
              <a:t>It includes any microorganism, nucleic acid, or protein that may cause an infection in humans or animals.</a:t>
            </a:r>
          </a:p>
          <a:p>
            <a:r>
              <a:rPr lang="en-CA" dirty="0" smtClean="0"/>
              <a:t>Understand all of the hazards associated with the product, and how to use it safely.  Read the label and SDS for more information.</a:t>
            </a:r>
            <a:endParaRPr lang="en-CA"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bwMode="auto">
          <a:xfrm>
            <a:off x="6963336" y="2206375"/>
            <a:ext cx="1583246" cy="1583246"/>
          </a:xfrm>
          <a:prstGeom prst="rect">
            <a:avLst/>
          </a:prstGeom>
          <a:noFill/>
          <a:ln w="9525">
            <a:noFill/>
            <a:miter lim="800000"/>
            <a:headEnd/>
            <a:tailEnd/>
          </a:ln>
        </p:spPr>
      </p:pic>
      <p:graphicFrame>
        <p:nvGraphicFramePr>
          <p:cNvPr id="5" name="Content Placeholder 2"/>
          <p:cNvGraphicFramePr>
            <a:graphicFrameLocks/>
          </p:cNvGraphicFramePr>
          <p:nvPr>
            <p:extLst>
              <p:ext uri="{D42A27DB-BD31-4B8C-83A1-F6EECF244321}">
                <p14:modId xmlns:p14="http://schemas.microsoft.com/office/powerpoint/2010/main" val="2682961492"/>
              </p:ext>
            </p:extLst>
          </p:nvPr>
        </p:nvGraphicFramePr>
        <p:xfrm>
          <a:off x="285749" y="4464571"/>
          <a:ext cx="8591550" cy="1402080"/>
        </p:xfrm>
        <a:graphic>
          <a:graphicData uri="http://schemas.openxmlformats.org/drawingml/2006/table">
            <a:tbl>
              <a:tblPr firstRow="1" bandRow="1">
                <a:tableStyleId>{5C22544A-7EE6-4342-B048-85BDC9FD1C3A}</a:tableStyleId>
              </a:tblPr>
              <a:tblGrid>
                <a:gridCol w="1561821"/>
                <a:gridCol w="1752016"/>
                <a:gridCol w="1491227"/>
                <a:gridCol w="3786486"/>
              </a:tblGrid>
              <a:tr h="370840">
                <a:tc>
                  <a:txBody>
                    <a:bodyPr/>
                    <a:lstStyle/>
                    <a:p>
                      <a:r>
                        <a:rPr lang="en-CA" sz="1600" dirty="0" smtClean="0"/>
                        <a:t>Hazard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 statement</a:t>
                      </a:r>
                      <a:endParaRPr lang="en-CA" sz="1600"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dirty="0" smtClean="0"/>
                        <a:t>Biohazardous</a:t>
                      </a:r>
                      <a:r>
                        <a:rPr lang="en-CA" sz="1600" baseline="0" dirty="0" smtClean="0"/>
                        <a:t> infectious materials</a:t>
                      </a:r>
                      <a:endParaRPr lang="en-CA" sz="1600"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i="1" dirty="0" smtClean="0"/>
                        <a:t>(Wording</a:t>
                      </a:r>
                      <a:r>
                        <a:rPr lang="en-CA" sz="1600" i="1" baseline="0" dirty="0" smtClean="0"/>
                        <a:t> that describes the nature of the hazard)</a:t>
                      </a:r>
                      <a:endParaRPr lang="en-CA" sz="1600" i="1" dirty="0"/>
                    </a:p>
                  </a:txBody>
                  <a:tcPr>
                    <a:solidFill>
                      <a:srgbClr val="4B2959">
                        <a:alpha val="25000"/>
                      </a:srgbClr>
                    </a:solidFill>
                  </a:tcPr>
                </a:tc>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7" y="980728"/>
            <a:ext cx="8801356" cy="685800"/>
          </a:xfrm>
        </p:spPr>
        <p:txBody>
          <a:bodyPr/>
          <a:lstStyle/>
          <a:p>
            <a:pPr algn="l"/>
            <a:r>
              <a:rPr lang="en-CA" sz="3600" dirty="0" smtClean="0"/>
              <a:t>These regulations require your employer to:</a:t>
            </a:r>
            <a:endParaRPr lang="en-CA" sz="3600" dirty="0"/>
          </a:p>
        </p:txBody>
      </p:sp>
      <p:sp>
        <p:nvSpPr>
          <p:cNvPr id="3" name="Content Placeholder 2"/>
          <p:cNvSpPr>
            <a:spLocks noGrp="1"/>
          </p:cNvSpPr>
          <p:nvPr>
            <p:ph idx="1"/>
          </p:nvPr>
        </p:nvSpPr>
        <p:spPr>
          <a:xfrm>
            <a:off x="193040" y="1735667"/>
            <a:ext cx="8950960" cy="4218093"/>
          </a:xfrm>
        </p:spPr>
        <p:txBody>
          <a:bodyPr/>
          <a:lstStyle/>
          <a:p>
            <a:pPr>
              <a:buFont typeface="Arial" pitchFamily="34" charset="0"/>
              <a:buChar char="•"/>
            </a:pPr>
            <a:r>
              <a:rPr lang="en-US" sz="2000" dirty="0" smtClean="0"/>
              <a:t>Obtain current SDSs for all WHMIS hazardous products</a:t>
            </a:r>
          </a:p>
          <a:p>
            <a:pPr>
              <a:buFont typeface="Arial" pitchFamily="34" charset="0"/>
              <a:buChar char="•"/>
            </a:pPr>
            <a:r>
              <a:rPr lang="en-US" sz="2000" dirty="0" smtClean="0"/>
              <a:t>Make sure current SDSs are made readily available to you.</a:t>
            </a:r>
          </a:p>
          <a:p>
            <a:pPr>
              <a:buFont typeface="Arial" pitchFamily="34" charset="0"/>
              <a:buChar char="•"/>
            </a:pPr>
            <a:r>
              <a:rPr lang="en-US" sz="2000" dirty="0" smtClean="0"/>
              <a:t>Ensure that hazardous products are properly labelled.</a:t>
            </a:r>
          </a:p>
          <a:p>
            <a:pPr>
              <a:buFont typeface="Arial" pitchFamily="34" charset="0"/>
              <a:buChar char="•"/>
            </a:pPr>
            <a:r>
              <a:rPr lang="en-US" sz="2000" dirty="0" smtClean="0"/>
              <a:t>Educate you about WHMIS.</a:t>
            </a:r>
          </a:p>
          <a:p>
            <a:pPr>
              <a:buFont typeface="Arial" pitchFamily="34" charset="0"/>
              <a:buChar char="•"/>
            </a:pPr>
            <a:r>
              <a:rPr lang="en-US" sz="2000" dirty="0" smtClean="0"/>
              <a:t>Provide training on the hazards of WHMIS products </a:t>
            </a:r>
            <a:br>
              <a:rPr lang="en-US" sz="2000" dirty="0" smtClean="0"/>
            </a:br>
            <a:r>
              <a:rPr lang="en-US" sz="2000" dirty="0" smtClean="0"/>
              <a:t>in your workplace and on necessary precautions.</a:t>
            </a:r>
          </a:p>
          <a:p>
            <a:pPr>
              <a:buFont typeface="Arial" pitchFamily="34" charset="0"/>
              <a:buChar char="•"/>
            </a:pPr>
            <a:endParaRPr lang="en-US" sz="2000" dirty="0" smtClean="0"/>
          </a:p>
          <a:p>
            <a:r>
              <a:rPr lang="en-US" sz="2000" dirty="0" smtClean="0">
                <a:solidFill>
                  <a:srgbClr val="FF0000"/>
                </a:solidFill>
              </a:rPr>
              <a:t>Workplace-specific training is the most important part of WHMIS training.  Your employer must provide this training.</a:t>
            </a:r>
          </a:p>
          <a:p>
            <a:endParaRPr lang="en-US" sz="2000" dirty="0" smtClean="0">
              <a:solidFill>
                <a:srgbClr val="FF0000"/>
              </a:solidFill>
            </a:endParaRPr>
          </a:p>
          <a:p>
            <a:r>
              <a:rPr lang="en-US" sz="2000" dirty="0" smtClean="0"/>
              <a:t>How your employer may organize site-specific WHMIS 2015 training is an included portion of this course.</a:t>
            </a:r>
            <a:endParaRPr lang="en-CA" sz="2000" dirty="0"/>
          </a:p>
        </p:txBody>
      </p:sp>
      <p:pic>
        <p:nvPicPr>
          <p:cNvPr id="3075" name="Picture 3" descr="G:\GLOBAL\E_Learning\images\whmis for workers\whmis for workers (OLD)\instructor.jpg"/>
          <p:cNvPicPr>
            <a:picLocks noChangeAspect="1" noChangeArrowheads="1"/>
          </p:cNvPicPr>
          <p:nvPr/>
        </p:nvPicPr>
        <p:blipFill>
          <a:blip r:embed="rId2"/>
          <a:srcRect/>
          <a:stretch>
            <a:fillRect/>
          </a:stretch>
        </p:blipFill>
        <p:spPr bwMode="auto">
          <a:xfrm>
            <a:off x="6891866" y="1905001"/>
            <a:ext cx="1811866" cy="1811866"/>
          </a:xfrm>
          <a:prstGeom prst="rect">
            <a:avLst/>
          </a:prstGeom>
          <a:noFill/>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980728"/>
            <a:ext cx="8962223" cy="685800"/>
          </a:xfrm>
        </p:spPr>
        <p:txBody>
          <a:bodyPr/>
          <a:lstStyle/>
          <a:p>
            <a:pPr algn="l"/>
            <a:r>
              <a:rPr lang="en-CA" sz="4000" dirty="0" smtClean="0"/>
              <a:t>Health Hazards Not Otherwise Classified</a:t>
            </a:r>
            <a:endParaRPr lang="en-CA" sz="4000" dirty="0"/>
          </a:p>
        </p:txBody>
      </p:sp>
      <p:sp>
        <p:nvSpPr>
          <p:cNvPr id="3" name="Content Placeholder 2"/>
          <p:cNvSpPr>
            <a:spLocks noGrp="1"/>
          </p:cNvSpPr>
          <p:nvPr>
            <p:ph idx="1"/>
          </p:nvPr>
        </p:nvSpPr>
        <p:spPr>
          <a:xfrm>
            <a:off x="193039" y="2060847"/>
            <a:ext cx="8674735" cy="3892913"/>
          </a:xfrm>
        </p:spPr>
        <p:txBody>
          <a:bodyPr/>
          <a:lstStyle/>
          <a:p>
            <a:r>
              <a:rPr lang="en-CA" dirty="0" smtClean="0"/>
              <a:t>The label and SDS will list the hazards associated with the product.  Be sure to read the label and SDS.  </a:t>
            </a:r>
          </a:p>
          <a:p>
            <a:endParaRPr lang="en-CA" dirty="0" smtClean="0"/>
          </a:p>
          <a:p>
            <a:r>
              <a:rPr lang="en-CA" dirty="0" smtClean="0"/>
              <a:t>The pictogram, signal word, and hazard statements will be chosen to reflect the hazard present. </a:t>
            </a:r>
            <a:endParaRPr lang="en-CA" dirty="0"/>
          </a:p>
        </p:txBody>
      </p:sp>
      <p:graphicFrame>
        <p:nvGraphicFramePr>
          <p:cNvPr id="4" name="Content Placeholder 2"/>
          <p:cNvGraphicFramePr>
            <a:graphicFrameLocks/>
          </p:cNvGraphicFramePr>
          <p:nvPr>
            <p:extLst>
              <p:ext uri="{D42A27DB-BD31-4B8C-83A1-F6EECF244321}">
                <p14:modId xmlns:p14="http://schemas.microsoft.com/office/powerpoint/2010/main" val="2682961492"/>
              </p:ext>
            </p:extLst>
          </p:nvPr>
        </p:nvGraphicFramePr>
        <p:xfrm>
          <a:off x="276224" y="4540771"/>
          <a:ext cx="8591550" cy="949960"/>
        </p:xfrm>
        <a:graphic>
          <a:graphicData uri="http://schemas.openxmlformats.org/drawingml/2006/table">
            <a:tbl>
              <a:tblPr firstRow="1" bandRow="1">
                <a:tableStyleId>{5C22544A-7EE6-4342-B048-85BDC9FD1C3A}</a:tableStyleId>
              </a:tblPr>
              <a:tblGrid>
                <a:gridCol w="1561821"/>
                <a:gridCol w="1752016"/>
                <a:gridCol w="1491227"/>
                <a:gridCol w="3786486"/>
              </a:tblGrid>
              <a:tr h="370840">
                <a:tc>
                  <a:txBody>
                    <a:bodyPr/>
                    <a:lstStyle/>
                    <a:p>
                      <a:r>
                        <a:rPr lang="en-CA" sz="1600" dirty="0" smtClean="0"/>
                        <a:t>Hazard category</a:t>
                      </a:r>
                      <a:endParaRPr lang="en-CA" sz="1600" dirty="0"/>
                    </a:p>
                  </a:txBody>
                  <a:tcPr>
                    <a:solidFill>
                      <a:srgbClr val="4B2959"/>
                    </a:solidFill>
                  </a:tcPr>
                </a:tc>
                <a:tc>
                  <a:txBody>
                    <a:bodyPr/>
                    <a:lstStyle/>
                    <a:p>
                      <a:r>
                        <a:rPr lang="en-CA" sz="1600" dirty="0" smtClean="0"/>
                        <a:t>Pictogram</a:t>
                      </a:r>
                      <a:endParaRPr lang="en-CA" sz="1600" dirty="0"/>
                    </a:p>
                  </a:txBody>
                  <a:tcPr>
                    <a:solidFill>
                      <a:srgbClr val="4B2959"/>
                    </a:solidFill>
                  </a:tcPr>
                </a:tc>
                <a:tc>
                  <a:txBody>
                    <a:bodyPr/>
                    <a:lstStyle/>
                    <a:p>
                      <a:r>
                        <a:rPr lang="en-CA" sz="1600" dirty="0" smtClean="0"/>
                        <a:t>Signal word</a:t>
                      </a:r>
                      <a:endParaRPr lang="en-CA" sz="1600" dirty="0"/>
                    </a:p>
                  </a:txBody>
                  <a:tcPr>
                    <a:solidFill>
                      <a:srgbClr val="4B2959"/>
                    </a:solidFill>
                  </a:tcPr>
                </a:tc>
                <a:tc>
                  <a:txBody>
                    <a:bodyPr/>
                    <a:lstStyle/>
                    <a:p>
                      <a:r>
                        <a:rPr lang="en-CA" sz="1600" dirty="0" smtClean="0"/>
                        <a:t>Hazard statement</a:t>
                      </a:r>
                      <a:endParaRPr lang="en-CA" sz="1600" dirty="0"/>
                    </a:p>
                  </a:txBody>
                  <a:tcPr>
                    <a:solidFill>
                      <a:srgbClr val="4B2959"/>
                    </a:solidFill>
                  </a:tcPr>
                </a:tc>
              </a:tr>
              <a:tr h="370840">
                <a:tc>
                  <a:txBody>
                    <a:bodyPr/>
                    <a:lstStyle/>
                    <a:p>
                      <a:r>
                        <a:rPr lang="en-CA" sz="1600" dirty="0" smtClean="0"/>
                        <a:t>1</a:t>
                      </a:r>
                      <a:endParaRPr lang="en-CA" sz="1600" dirty="0"/>
                    </a:p>
                  </a:txBody>
                  <a:tcPr>
                    <a:solidFill>
                      <a:srgbClr val="4B2959">
                        <a:alpha val="25000"/>
                      </a:srgbClr>
                    </a:solidFill>
                  </a:tcPr>
                </a:tc>
                <a:tc>
                  <a:txBody>
                    <a:bodyPr/>
                    <a:lstStyle/>
                    <a:p>
                      <a:r>
                        <a:rPr lang="en-CA" sz="1600" i="1" dirty="0" smtClean="0"/>
                        <a:t>As applicable</a:t>
                      </a:r>
                      <a:endParaRPr lang="en-CA" sz="1600" i="1" dirty="0"/>
                    </a:p>
                  </a:txBody>
                  <a:tcPr>
                    <a:solidFill>
                      <a:srgbClr val="4B2959">
                        <a:alpha val="25000"/>
                      </a:srgbClr>
                    </a:solidFill>
                  </a:tcPr>
                </a:tc>
                <a:tc>
                  <a:txBody>
                    <a:bodyPr/>
                    <a:lstStyle/>
                    <a:p>
                      <a:r>
                        <a:rPr lang="en-CA" sz="1600" dirty="0" smtClean="0"/>
                        <a:t>Danger</a:t>
                      </a:r>
                      <a:endParaRPr lang="en-CA" sz="1600" dirty="0"/>
                    </a:p>
                  </a:txBody>
                  <a:tcPr>
                    <a:solidFill>
                      <a:srgbClr val="4B2959">
                        <a:alpha val="25000"/>
                      </a:srgbClr>
                    </a:solidFill>
                  </a:tcPr>
                </a:tc>
                <a:tc>
                  <a:txBody>
                    <a:bodyPr/>
                    <a:lstStyle/>
                    <a:p>
                      <a:r>
                        <a:rPr lang="en-CA" sz="1600" i="1" kern="1200" dirty="0" smtClean="0">
                          <a:solidFill>
                            <a:schemeClr val="dk1"/>
                          </a:solidFill>
                          <a:latin typeface="+mn-lt"/>
                          <a:ea typeface="+mn-ea"/>
                          <a:cs typeface="+mn-cs"/>
                        </a:rPr>
                        <a:t>Applicable wording for the hazard.</a:t>
                      </a:r>
                      <a:endParaRPr lang="en-CA" sz="1600" dirty="0"/>
                    </a:p>
                  </a:txBody>
                  <a:tcPr>
                    <a:solidFill>
                      <a:srgbClr val="4B2959">
                        <a:alpha val="25000"/>
                      </a:srgbClr>
                    </a:solidFill>
                  </a:tcPr>
                </a:tc>
              </a:tr>
            </a:tbl>
          </a:graphicData>
        </a:graphic>
      </p:graphicFrame>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980728"/>
            <a:ext cx="9143999" cy="685800"/>
          </a:xfrm>
        </p:spPr>
        <p:txBody>
          <a:bodyPr>
            <a:normAutofit fontScale="90000"/>
          </a:bodyPr>
          <a:lstStyle/>
          <a:p>
            <a:pPr algn="l"/>
            <a:r>
              <a:rPr lang="en-CA" sz="3600" dirty="0" smtClean="0"/>
              <a:t>Hazardous to the Aquatic Environment (short-term) </a:t>
            </a:r>
            <a:r>
              <a:rPr lang="en-CA" sz="2200" dirty="0" smtClean="0"/>
              <a:t>(not mandatory)</a:t>
            </a:r>
            <a:endParaRPr lang="en-CA" dirty="0"/>
          </a:p>
        </p:txBody>
      </p:sp>
      <p:sp>
        <p:nvSpPr>
          <p:cNvPr id="2" name="Content Placeholder 1"/>
          <p:cNvSpPr>
            <a:spLocks noGrp="1"/>
          </p:cNvSpPr>
          <p:nvPr>
            <p:ph sz="quarter" idx="1"/>
          </p:nvPr>
        </p:nvSpPr>
        <p:spPr>
          <a:xfrm>
            <a:off x="152400" y="2066924"/>
            <a:ext cx="8610600" cy="3771901"/>
          </a:xfrm>
        </p:spPr>
        <p:txBody>
          <a:bodyPr>
            <a:normAutofit/>
          </a:bodyPr>
          <a:lstStyle/>
          <a:p>
            <a:r>
              <a:rPr lang="en-CA" dirty="0" smtClean="0"/>
              <a:t>This class covers </a:t>
            </a:r>
            <a:r>
              <a:rPr lang="en-CA" dirty="0"/>
              <a:t>the </a:t>
            </a:r>
            <a:r>
              <a:rPr lang="en-CA" dirty="0" smtClean="0"/>
              <a:t>acute (short term) effects </a:t>
            </a:r>
            <a:r>
              <a:rPr lang="en-CA" dirty="0"/>
              <a:t>on various </a:t>
            </a:r>
            <a:r>
              <a:rPr lang="en-CA" dirty="0" smtClean="0"/>
              <a:t>aquatic life </a:t>
            </a:r>
            <a:r>
              <a:rPr lang="en-CA" dirty="0"/>
              <a:t>forms </a:t>
            </a:r>
            <a:r>
              <a:rPr lang="en-CA" dirty="0" smtClean="0"/>
              <a:t>such </a:t>
            </a:r>
            <a:r>
              <a:rPr lang="en-CA" dirty="0"/>
              <a:t>as fish, crustaceans, algae and aquatic </a:t>
            </a:r>
            <a:r>
              <a:rPr lang="en-CA" dirty="0" smtClean="0"/>
              <a:t>plants.</a:t>
            </a:r>
            <a:endParaRPr lang="en-CA" dirty="0"/>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62960" y="3064095"/>
            <a:ext cx="2524549" cy="25245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9564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quarter" idx="1"/>
            <p:extLst>
              <p:ext uri="{D42A27DB-BD31-4B8C-83A1-F6EECF244321}">
                <p14:modId xmlns:p14="http://schemas.microsoft.com/office/powerpoint/2010/main" val="1944471181"/>
              </p:ext>
            </p:extLst>
          </p:nvPr>
        </p:nvGraphicFramePr>
        <p:xfrm>
          <a:off x="285749" y="2902471"/>
          <a:ext cx="8543925" cy="1752600"/>
        </p:xfrm>
        <a:graphic>
          <a:graphicData uri="http://schemas.openxmlformats.org/drawingml/2006/table">
            <a:tbl>
              <a:tblPr firstRow="1" bandRow="1">
                <a:tableStyleId>{5C22544A-7EE6-4342-B048-85BDC9FD1C3A}</a:tableStyleId>
              </a:tblPr>
              <a:tblGrid>
                <a:gridCol w="1684186"/>
                <a:gridCol w="1821015"/>
                <a:gridCol w="1905000"/>
                <a:gridCol w="3133724"/>
              </a:tblGrid>
              <a:tr h="370840">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40">
                <a:tc>
                  <a:txBody>
                    <a:bodyPr/>
                    <a:lstStyle/>
                    <a:p>
                      <a:r>
                        <a:rPr lang="en-CA" dirty="0" smtClean="0"/>
                        <a:t>1</a:t>
                      </a:r>
                      <a:endParaRPr lang="en-CA" dirty="0"/>
                    </a:p>
                  </a:txBody>
                  <a:tcPr>
                    <a:solidFill>
                      <a:srgbClr val="4B2959">
                        <a:alpha val="25000"/>
                      </a:srgbClr>
                    </a:solidFill>
                  </a:tcPr>
                </a:tc>
                <a:tc>
                  <a:txBody>
                    <a:bodyPr/>
                    <a:lstStyle/>
                    <a:p>
                      <a:r>
                        <a:rPr lang="en-CA" dirty="0" smtClean="0"/>
                        <a:t>Environment</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Very toxic to aquatic life</a:t>
                      </a:r>
                      <a:endParaRPr lang="en-CA" dirty="0"/>
                    </a:p>
                  </a:txBody>
                  <a:tcPr>
                    <a:solidFill>
                      <a:srgbClr val="4B2959">
                        <a:alpha val="25000"/>
                      </a:srgbClr>
                    </a:solidFill>
                  </a:tcPr>
                </a:tc>
              </a:tr>
              <a:tr h="370840">
                <a:tc>
                  <a:txBody>
                    <a:bodyPr/>
                    <a:lstStyle/>
                    <a:p>
                      <a:r>
                        <a:rPr lang="en-CA" dirty="0" smtClean="0"/>
                        <a:t>2</a:t>
                      </a:r>
                      <a:endParaRPr lang="en-CA" dirty="0"/>
                    </a:p>
                  </a:txBody>
                  <a:tcPr>
                    <a:solidFill>
                      <a:srgbClr val="4B2959">
                        <a:alpha val="25000"/>
                      </a:srgbClr>
                    </a:solidFill>
                  </a:tcPr>
                </a:tc>
                <a:tc>
                  <a:txBody>
                    <a:bodyPr/>
                    <a:lstStyle/>
                    <a:p>
                      <a:r>
                        <a:rPr lang="en-CA" i="1" dirty="0" smtClean="0"/>
                        <a:t>No pictogram</a:t>
                      </a:r>
                      <a:endParaRPr lang="en-CA" i="1" dirty="0"/>
                    </a:p>
                  </a:txBody>
                  <a:tcPr>
                    <a:solidFill>
                      <a:srgbClr val="4B2959">
                        <a:alpha val="25000"/>
                      </a:srgbClr>
                    </a:solidFill>
                  </a:tcPr>
                </a:tc>
                <a:tc>
                  <a:txBody>
                    <a:bodyPr/>
                    <a:lstStyle/>
                    <a:p>
                      <a:r>
                        <a:rPr lang="en-CA" i="1" dirty="0" smtClean="0"/>
                        <a:t>No signal word</a:t>
                      </a:r>
                      <a:endParaRPr lang="en-CA" i="1" dirty="0"/>
                    </a:p>
                  </a:txBody>
                  <a:tcPr>
                    <a:solidFill>
                      <a:srgbClr val="4B2959">
                        <a:alpha val="25000"/>
                      </a:srgbClr>
                    </a:solidFill>
                  </a:tcPr>
                </a:tc>
                <a:tc>
                  <a:txBody>
                    <a:bodyPr/>
                    <a:lstStyle/>
                    <a:p>
                      <a:r>
                        <a:rPr lang="en-CA" dirty="0" smtClean="0"/>
                        <a:t>Toxic to aquatic life</a:t>
                      </a:r>
                      <a:endParaRPr lang="en-CA" dirty="0"/>
                    </a:p>
                  </a:txBody>
                  <a:tcPr>
                    <a:solidFill>
                      <a:srgbClr val="4B2959">
                        <a:alpha val="25000"/>
                      </a:srgbClr>
                    </a:solidFill>
                  </a:tcPr>
                </a:tc>
              </a:tr>
              <a:tr h="370840">
                <a:tc>
                  <a:txBody>
                    <a:bodyPr/>
                    <a:lstStyle/>
                    <a:p>
                      <a:r>
                        <a:rPr lang="en-CA" dirty="0" smtClean="0"/>
                        <a:t>3</a:t>
                      </a:r>
                      <a:endParaRPr lang="en-CA" dirty="0"/>
                    </a:p>
                  </a:txBody>
                  <a:tcPr>
                    <a:solidFill>
                      <a:srgbClr val="4B2959">
                        <a:alpha val="25000"/>
                      </a:srgbClr>
                    </a:solidFill>
                  </a:tcPr>
                </a:tc>
                <a:tc>
                  <a:txBody>
                    <a:bodyPr/>
                    <a:lstStyle/>
                    <a:p>
                      <a:r>
                        <a:rPr lang="en-CA" i="1" dirty="0" smtClean="0"/>
                        <a:t>No pictogram</a:t>
                      </a:r>
                      <a:endParaRPr lang="en-CA" i="1" dirty="0"/>
                    </a:p>
                  </a:txBody>
                  <a:tcPr>
                    <a:solidFill>
                      <a:srgbClr val="4B2959">
                        <a:alpha val="25000"/>
                      </a:srgbClr>
                    </a:solidFill>
                  </a:tcPr>
                </a:tc>
                <a:tc>
                  <a:txBody>
                    <a:bodyPr/>
                    <a:lstStyle/>
                    <a:p>
                      <a:r>
                        <a:rPr lang="en-CA" i="1" dirty="0" smtClean="0"/>
                        <a:t>No signal word</a:t>
                      </a:r>
                      <a:endParaRPr lang="en-CA" i="1" dirty="0"/>
                    </a:p>
                  </a:txBody>
                  <a:tcPr>
                    <a:solidFill>
                      <a:srgbClr val="4B2959">
                        <a:alpha val="25000"/>
                      </a:srgbClr>
                    </a:solidFill>
                  </a:tcPr>
                </a:tc>
                <a:tc>
                  <a:txBody>
                    <a:bodyPr/>
                    <a:lstStyle/>
                    <a:p>
                      <a:r>
                        <a:rPr lang="en-CA" dirty="0" smtClean="0"/>
                        <a:t>Harmful</a:t>
                      </a:r>
                      <a:r>
                        <a:rPr lang="en-CA" baseline="0" dirty="0" smtClean="0"/>
                        <a:t> to aquatic life</a:t>
                      </a:r>
                      <a:endParaRPr lang="en-CA" dirty="0"/>
                    </a:p>
                  </a:txBody>
                  <a:tcPr>
                    <a:solidFill>
                      <a:srgbClr val="4B2959">
                        <a:alpha val="25000"/>
                      </a:srgbClr>
                    </a:solidFill>
                  </a:tcPr>
                </a:tc>
              </a:tr>
            </a:tbl>
          </a:graphicData>
        </a:graphic>
      </p:graphicFrame>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39075" y="1687489"/>
            <a:ext cx="1130000" cy="113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5"/>
          <p:cNvSpPr>
            <a:spLocks noGrp="1"/>
          </p:cNvSpPr>
          <p:nvPr>
            <p:ph type="title"/>
          </p:nvPr>
        </p:nvSpPr>
        <p:spPr>
          <a:xfrm>
            <a:off x="0" y="980728"/>
            <a:ext cx="9143999" cy="685800"/>
          </a:xfrm>
        </p:spPr>
        <p:txBody>
          <a:bodyPr>
            <a:normAutofit fontScale="90000"/>
          </a:bodyPr>
          <a:lstStyle/>
          <a:p>
            <a:pPr algn="l"/>
            <a:r>
              <a:rPr lang="en-CA" sz="3600" dirty="0" smtClean="0"/>
              <a:t>Hazardous to the Aquatic Environment (short-term) </a:t>
            </a:r>
            <a:r>
              <a:rPr lang="en-CA" sz="2200" dirty="0" smtClean="0"/>
              <a:t>(not mandatory)</a:t>
            </a:r>
            <a:endParaRPr lang="en-CA" sz="2200" dirty="0"/>
          </a:p>
        </p:txBody>
      </p:sp>
    </p:spTree>
    <p:extLst>
      <p:ext uri="{BB962C8B-B14F-4D97-AF65-F5344CB8AC3E}">
        <p14:creationId xmlns:p14="http://schemas.microsoft.com/office/powerpoint/2010/main" val="14298296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161925" y="1790725"/>
            <a:ext cx="8629649" cy="4210025"/>
          </a:xfrm>
        </p:spPr>
        <p:txBody>
          <a:bodyPr>
            <a:normAutofit fontScale="92500" lnSpcReduction="20000"/>
          </a:bodyPr>
          <a:lstStyle/>
          <a:p>
            <a:pPr marL="0" indent="0">
              <a:buNone/>
            </a:pPr>
            <a:r>
              <a:rPr lang="en-CA" b="1" dirty="0"/>
              <a:t>Key Precautions </a:t>
            </a:r>
            <a:endParaRPr lang="en-CA" dirty="0"/>
          </a:p>
          <a:p>
            <a:pPr>
              <a:buFont typeface="Arial" pitchFamily="34" charset="0"/>
              <a:buChar char="•"/>
            </a:pPr>
            <a:r>
              <a:rPr lang="en-CA" dirty="0" smtClean="0"/>
              <a:t>Have </a:t>
            </a:r>
            <a:r>
              <a:rPr lang="en-CA" dirty="0"/>
              <a:t>spill control procedures and </a:t>
            </a:r>
            <a:r>
              <a:rPr lang="en-CA" dirty="0" smtClean="0"/>
              <a:t>equipment.  Contain </a:t>
            </a:r>
            <a:r>
              <a:rPr lang="en-CA" dirty="0"/>
              <a:t>spill quickly by diking with spill socks or suitable absorbent </a:t>
            </a:r>
            <a:r>
              <a:rPr lang="en-CA" dirty="0" smtClean="0"/>
              <a:t>material.  </a:t>
            </a:r>
            <a:r>
              <a:rPr lang="en-CA" dirty="0"/>
              <a:t>Do not leave spill site unattended.  </a:t>
            </a:r>
          </a:p>
          <a:p>
            <a:pPr lvl="0">
              <a:buFont typeface="Arial" pitchFamily="34" charset="0"/>
              <a:buChar char="•"/>
            </a:pPr>
            <a:r>
              <a:rPr lang="en-CA" dirty="0"/>
              <a:t>Prevent </a:t>
            </a:r>
            <a:r>
              <a:rPr lang="en-CA" dirty="0" smtClean="0"/>
              <a:t>product </a:t>
            </a:r>
            <a:r>
              <a:rPr lang="en-CA" dirty="0"/>
              <a:t>from contaminating ground water, surface waters and sewer system.  Protect floor drains, cover opening to sewer if able to do so. </a:t>
            </a:r>
            <a:r>
              <a:rPr lang="en-CA" dirty="0" smtClean="0"/>
              <a:t> </a:t>
            </a:r>
            <a:endParaRPr lang="en-CA" dirty="0"/>
          </a:p>
          <a:p>
            <a:pPr lvl="0">
              <a:buFont typeface="Arial" pitchFamily="34" charset="0"/>
              <a:buChar char="•"/>
            </a:pPr>
            <a:r>
              <a:rPr lang="en-CA" dirty="0" smtClean="0"/>
              <a:t>Store product </a:t>
            </a:r>
            <a:r>
              <a:rPr lang="en-CA" dirty="0"/>
              <a:t>in a secure, dry, well-ventilated location.  Storage area should have sills and prevent leaks and spills from escaping to sewers.  </a:t>
            </a:r>
          </a:p>
          <a:p>
            <a:pPr lvl="0">
              <a:buFont typeface="Arial" pitchFamily="34" charset="0"/>
              <a:buChar char="•"/>
            </a:pPr>
            <a:r>
              <a:rPr lang="en-CA" dirty="0" smtClean="0"/>
              <a:t>Use </a:t>
            </a:r>
            <a:r>
              <a:rPr lang="en-CA" dirty="0"/>
              <a:t>secondary containment for containers such as drip trays to contain leaks or spills.  Empty trays regularly to avoid overflow.  </a:t>
            </a:r>
            <a:r>
              <a:rPr lang="en-CA" dirty="0" smtClean="0"/>
              <a:t>Monitor </a:t>
            </a:r>
            <a:r>
              <a:rPr lang="en-CA" dirty="0"/>
              <a:t>use of </a:t>
            </a:r>
            <a:r>
              <a:rPr lang="en-CA" dirty="0" smtClean="0"/>
              <a:t>product.  </a:t>
            </a:r>
            <a:r>
              <a:rPr lang="en-CA" dirty="0"/>
              <a:t>Unexpected increased use may indicate leakage.   </a:t>
            </a:r>
          </a:p>
          <a:p>
            <a:pPr>
              <a:buFont typeface="Arial" pitchFamily="34" charset="0"/>
              <a:buChar char="•"/>
            </a:pPr>
            <a:r>
              <a:rPr lang="en-CA" dirty="0" smtClean="0"/>
              <a:t>Report leaks and spills.</a:t>
            </a:r>
            <a:endParaRPr lang="en-CA" dirty="0"/>
          </a:p>
        </p:txBody>
      </p:sp>
      <p:sp>
        <p:nvSpPr>
          <p:cNvPr id="5" name="Title 5"/>
          <p:cNvSpPr>
            <a:spLocks noGrp="1"/>
          </p:cNvSpPr>
          <p:nvPr>
            <p:ph type="title"/>
          </p:nvPr>
        </p:nvSpPr>
        <p:spPr>
          <a:xfrm>
            <a:off x="0" y="980728"/>
            <a:ext cx="9143999" cy="685800"/>
          </a:xfrm>
        </p:spPr>
        <p:txBody>
          <a:bodyPr>
            <a:normAutofit fontScale="90000"/>
          </a:bodyPr>
          <a:lstStyle/>
          <a:p>
            <a:pPr algn="l"/>
            <a:r>
              <a:rPr lang="en-CA" sz="3600" dirty="0" smtClean="0"/>
              <a:t>Hazardous to the Aquatic Environment (short-term) </a:t>
            </a:r>
            <a:r>
              <a:rPr lang="en-CA" sz="2200" dirty="0" smtClean="0"/>
              <a:t>(not mandatory)</a:t>
            </a:r>
            <a:endParaRPr lang="en-CA" sz="2200" dirty="0"/>
          </a:p>
        </p:txBody>
      </p:sp>
    </p:spTree>
    <p:extLst>
      <p:ext uri="{BB962C8B-B14F-4D97-AF65-F5344CB8AC3E}">
        <p14:creationId xmlns:p14="http://schemas.microsoft.com/office/powerpoint/2010/main" val="284863763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66699" y="1786270"/>
            <a:ext cx="8677275" cy="4014455"/>
          </a:xfrm>
        </p:spPr>
        <p:txBody>
          <a:bodyPr>
            <a:noAutofit/>
          </a:bodyPr>
          <a:lstStyle/>
          <a:p>
            <a:r>
              <a:rPr lang="en-CA" sz="2000" dirty="0" smtClean="0"/>
              <a:t>Covers products that </a:t>
            </a:r>
            <a:r>
              <a:rPr lang="en-CA" sz="2000" dirty="0"/>
              <a:t>can have </a:t>
            </a:r>
            <a:r>
              <a:rPr lang="en-CA" sz="2000" dirty="0" smtClean="0"/>
              <a:t>long-term </a:t>
            </a:r>
            <a:r>
              <a:rPr lang="en-CA" sz="2000" dirty="0"/>
              <a:t>negative impacts </a:t>
            </a:r>
            <a:r>
              <a:rPr lang="en-CA" sz="2000" dirty="0" smtClean="0"/>
              <a:t>on </a:t>
            </a:r>
            <a:r>
              <a:rPr lang="en-CA" sz="2000" dirty="0"/>
              <a:t>the </a:t>
            </a:r>
            <a:r>
              <a:rPr lang="en-CA" sz="2000" dirty="0" smtClean="0"/>
              <a:t/>
            </a:r>
            <a:br>
              <a:rPr lang="en-CA" sz="2000" dirty="0" smtClean="0"/>
            </a:br>
            <a:r>
              <a:rPr lang="en-CA" sz="2000" dirty="0" smtClean="0"/>
              <a:t>environment (chronic effects)</a:t>
            </a:r>
          </a:p>
          <a:p>
            <a:pPr>
              <a:buFont typeface="Arial" pitchFamily="34" charset="0"/>
              <a:buChar char="•"/>
            </a:pPr>
            <a:r>
              <a:rPr lang="en-CA" sz="2000" b="1" dirty="0" smtClean="0"/>
              <a:t>Bioaccumulation</a:t>
            </a:r>
            <a:r>
              <a:rPr lang="en-CA" sz="2000" dirty="0" smtClean="0"/>
              <a:t> </a:t>
            </a:r>
            <a:r>
              <a:rPr lang="en-CA" sz="2000" dirty="0"/>
              <a:t>refers to the accumulation of a substance in aquatic organisms.  </a:t>
            </a:r>
            <a:r>
              <a:rPr lang="en-CA" sz="2000" dirty="0" smtClean="0"/>
              <a:t>Bioaccumulation </a:t>
            </a:r>
            <a:r>
              <a:rPr lang="en-CA" sz="2000" dirty="0"/>
              <a:t>may or may not have a toxic effect on some organisms but it is a concern because when other organisms eat smaller </a:t>
            </a:r>
            <a:r>
              <a:rPr lang="en-CA" sz="2000" dirty="0" smtClean="0"/>
              <a:t>organisms, they </a:t>
            </a:r>
            <a:r>
              <a:rPr lang="en-CA" sz="2000" dirty="0"/>
              <a:t>accumulate more of the </a:t>
            </a:r>
            <a:r>
              <a:rPr lang="en-CA" sz="2000" dirty="0" smtClean="0"/>
              <a:t>substance.</a:t>
            </a:r>
          </a:p>
          <a:p>
            <a:pPr>
              <a:buFont typeface="Arial" pitchFamily="34" charset="0"/>
              <a:buChar char="•"/>
            </a:pPr>
            <a:r>
              <a:rPr lang="en-CA" sz="2000" b="1" dirty="0" smtClean="0"/>
              <a:t>Degradation</a:t>
            </a:r>
            <a:r>
              <a:rPr lang="en-CA" sz="2000" i="1" dirty="0" smtClean="0"/>
              <a:t> </a:t>
            </a:r>
            <a:r>
              <a:rPr lang="en-CA" sz="2000" dirty="0"/>
              <a:t>of the substance refers to whether the </a:t>
            </a:r>
            <a:r>
              <a:rPr lang="en-CA" sz="2000" dirty="0" smtClean="0"/>
              <a:t>product </a:t>
            </a:r>
            <a:r>
              <a:rPr lang="en-CA" sz="2000" dirty="0"/>
              <a:t>breaks down quickly or whether it is persistent and remains in the environment.  </a:t>
            </a:r>
            <a:endParaRPr lang="en-CA" sz="2000" dirty="0" smtClean="0"/>
          </a:p>
          <a:p>
            <a:endParaRPr lang="en-CA" sz="2000" dirty="0" smtClean="0"/>
          </a:p>
          <a:p>
            <a:r>
              <a:rPr lang="en-CA" sz="2000" dirty="0" smtClean="0"/>
              <a:t>Examples of effects could </a:t>
            </a:r>
            <a:r>
              <a:rPr lang="en-CA" sz="2000" dirty="0"/>
              <a:t>include reduced spawning, genetic problems in </a:t>
            </a:r>
            <a:r>
              <a:rPr lang="en-CA" sz="2000" dirty="0" smtClean="0"/>
              <a:t>offspring, </a:t>
            </a:r>
            <a:r>
              <a:rPr lang="en-CA" sz="2000" dirty="0"/>
              <a:t>and behavioural </a:t>
            </a:r>
            <a:r>
              <a:rPr lang="en-CA" sz="2000" dirty="0" smtClean="0"/>
              <a:t>changes.</a:t>
            </a:r>
            <a:endParaRPr lang="en-CA" sz="2000" dirty="0"/>
          </a:p>
        </p:txBody>
      </p:sp>
      <p:sp>
        <p:nvSpPr>
          <p:cNvPr id="7" name="Title 5"/>
          <p:cNvSpPr>
            <a:spLocks noGrp="1"/>
          </p:cNvSpPr>
          <p:nvPr>
            <p:ph type="title"/>
          </p:nvPr>
        </p:nvSpPr>
        <p:spPr>
          <a:xfrm>
            <a:off x="0" y="980728"/>
            <a:ext cx="9143999" cy="685800"/>
          </a:xfrm>
        </p:spPr>
        <p:txBody>
          <a:bodyPr>
            <a:normAutofit fontScale="90000"/>
          </a:bodyPr>
          <a:lstStyle/>
          <a:p>
            <a:pPr algn="l"/>
            <a:r>
              <a:rPr lang="en-CA" sz="3600" dirty="0" smtClean="0"/>
              <a:t>Hazardous to the Aquatic Environment (long-term) </a:t>
            </a:r>
            <a:br>
              <a:rPr lang="en-CA" sz="3600" dirty="0" smtClean="0"/>
            </a:br>
            <a:r>
              <a:rPr lang="en-CA" sz="2200" dirty="0" smtClean="0"/>
              <a:t>(not mandatory)</a:t>
            </a:r>
            <a:endParaRPr lang="en-CA" sz="22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41596" y="1486850"/>
            <a:ext cx="1043135" cy="10431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410757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sz="quarter" idx="1"/>
            <p:extLst>
              <p:ext uri="{D42A27DB-BD31-4B8C-83A1-F6EECF244321}">
                <p14:modId xmlns:p14="http://schemas.microsoft.com/office/powerpoint/2010/main" val="731369929"/>
              </p:ext>
            </p:extLst>
          </p:nvPr>
        </p:nvGraphicFramePr>
        <p:xfrm>
          <a:off x="209550" y="2441848"/>
          <a:ext cx="8648700" cy="3200400"/>
        </p:xfrm>
        <a:graphic>
          <a:graphicData uri="http://schemas.openxmlformats.org/drawingml/2006/table">
            <a:tbl>
              <a:tblPr firstRow="1" bandRow="1">
                <a:tableStyleId>{5C22544A-7EE6-4342-B048-85BDC9FD1C3A}</a:tableStyleId>
              </a:tblPr>
              <a:tblGrid>
                <a:gridCol w="1314450"/>
                <a:gridCol w="1857375"/>
                <a:gridCol w="1895475"/>
                <a:gridCol w="3581400"/>
              </a:tblGrid>
              <a:tr h="370834">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370834">
                <a:tc>
                  <a:txBody>
                    <a:bodyPr/>
                    <a:lstStyle/>
                    <a:p>
                      <a:r>
                        <a:rPr lang="en-CA" dirty="0" smtClean="0"/>
                        <a:t>1</a:t>
                      </a:r>
                      <a:endParaRPr lang="en-CA" dirty="0"/>
                    </a:p>
                  </a:txBody>
                  <a:tcPr>
                    <a:solidFill>
                      <a:srgbClr val="4B2959">
                        <a:alpha val="25000"/>
                      </a:srgbClr>
                    </a:solidFill>
                  </a:tcPr>
                </a:tc>
                <a:tc>
                  <a:txBody>
                    <a:bodyPr/>
                    <a:lstStyle/>
                    <a:p>
                      <a:r>
                        <a:rPr lang="en-CA" dirty="0" smtClean="0"/>
                        <a:t>Environment</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Very</a:t>
                      </a:r>
                      <a:r>
                        <a:rPr lang="en-CA" baseline="0" dirty="0" smtClean="0"/>
                        <a:t> toxic to aquatic life with long lasting effects</a:t>
                      </a:r>
                      <a:endParaRPr lang="en-CA" dirty="0"/>
                    </a:p>
                  </a:txBody>
                  <a:tcPr>
                    <a:solidFill>
                      <a:srgbClr val="4B2959">
                        <a:alpha val="25000"/>
                      </a:srgbClr>
                    </a:solidFill>
                  </a:tcPr>
                </a:tc>
              </a:tr>
              <a:tr h="370834">
                <a:tc>
                  <a:txBody>
                    <a:bodyPr/>
                    <a:lstStyle/>
                    <a:p>
                      <a:r>
                        <a:rPr lang="en-CA" dirty="0" smtClean="0"/>
                        <a:t>2</a:t>
                      </a:r>
                      <a:endParaRPr lang="en-CA" dirty="0"/>
                    </a:p>
                  </a:txBody>
                  <a:tcPr>
                    <a:solidFill>
                      <a:srgbClr val="4B2959">
                        <a:alpha val="25000"/>
                      </a:srgbClr>
                    </a:solidFill>
                  </a:tcPr>
                </a:tc>
                <a:tc>
                  <a:txBody>
                    <a:bodyPr/>
                    <a:lstStyle/>
                    <a:p>
                      <a:r>
                        <a:rPr lang="en-CA" dirty="0" smtClean="0"/>
                        <a:t>Environment</a:t>
                      </a:r>
                      <a:endParaRPr lang="en-CA" dirty="0"/>
                    </a:p>
                  </a:txBody>
                  <a:tcPr>
                    <a:solidFill>
                      <a:srgbClr val="4B2959">
                        <a:alpha val="25000"/>
                      </a:srgbClr>
                    </a:solidFill>
                  </a:tcPr>
                </a:tc>
                <a:tc>
                  <a:txBody>
                    <a:bodyPr/>
                    <a:lstStyle/>
                    <a:p>
                      <a:r>
                        <a:rPr lang="en-CA" i="1" dirty="0" smtClean="0"/>
                        <a:t>No</a:t>
                      </a:r>
                      <a:r>
                        <a:rPr lang="en-CA" i="1" baseline="0" dirty="0" smtClean="0"/>
                        <a:t> signal word</a:t>
                      </a:r>
                      <a:endParaRPr lang="en-CA" i="1" dirty="0"/>
                    </a:p>
                  </a:txBody>
                  <a:tcPr>
                    <a:solidFill>
                      <a:srgbClr val="4B2959">
                        <a:alpha val="25000"/>
                      </a:srgbClr>
                    </a:solidFill>
                  </a:tcPr>
                </a:tc>
                <a:tc>
                  <a:txBody>
                    <a:bodyPr/>
                    <a:lstStyle/>
                    <a:p>
                      <a:r>
                        <a:rPr lang="en-CA" dirty="0" smtClean="0"/>
                        <a:t>Toxic to aquatic life with long lasting effects</a:t>
                      </a:r>
                      <a:endParaRPr lang="en-CA" dirty="0"/>
                    </a:p>
                  </a:txBody>
                  <a:tcPr>
                    <a:solidFill>
                      <a:srgbClr val="4B2959">
                        <a:alpha val="25000"/>
                      </a:srgbClr>
                    </a:solidFill>
                  </a:tcPr>
                </a:tc>
              </a:tr>
              <a:tr h="370834">
                <a:tc>
                  <a:txBody>
                    <a:bodyPr/>
                    <a:lstStyle/>
                    <a:p>
                      <a:r>
                        <a:rPr lang="en-CA" dirty="0" smtClean="0"/>
                        <a:t>3</a:t>
                      </a:r>
                      <a:endParaRPr lang="en-CA" dirty="0"/>
                    </a:p>
                  </a:txBody>
                  <a:tcPr>
                    <a:solidFill>
                      <a:srgbClr val="4B2959">
                        <a:alpha val="25000"/>
                      </a:srgbClr>
                    </a:solidFill>
                  </a:tcPr>
                </a:tc>
                <a:tc>
                  <a:txBody>
                    <a:bodyPr/>
                    <a:lstStyle/>
                    <a:p>
                      <a:r>
                        <a:rPr lang="en-CA" i="1" dirty="0" smtClean="0"/>
                        <a:t>No pictogram</a:t>
                      </a:r>
                      <a:endParaRPr lang="en-CA" i="1"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i="1" dirty="0" smtClean="0"/>
                        <a:t>No</a:t>
                      </a:r>
                      <a:r>
                        <a:rPr lang="en-CA" i="1" baseline="0" dirty="0" smtClean="0"/>
                        <a:t> signal word</a:t>
                      </a:r>
                      <a:endParaRPr lang="en-CA" i="1" dirty="0" smtClean="0"/>
                    </a:p>
                  </a:txBody>
                  <a:tcPr>
                    <a:solidFill>
                      <a:srgbClr val="4B2959">
                        <a:alpha val="25000"/>
                      </a:srgbClr>
                    </a:solidFill>
                  </a:tcPr>
                </a:tc>
                <a:tc>
                  <a:txBody>
                    <a:bodyPr/>
                    <a:lstStyle/>
                    <a:p>
                      <a:r>
                        <a:rPr lang="en-CA" dirty="0" smtClean="0"/>
                        <a:t>Harmful</a:t>
                      </a:r>
                      <a:r>
                        <a:rPr lang="en-CA" baseline="0" dirty="0" smtClean="0"/>
                        <a:t> to aquatic life with long lasting effects</a:t>
                      </a:r>
                      <a:endParaRPr lang="en-CA" dirty="0"/>
                    </a:p>
                  </a:txBody>
                  <a:tcPr>
                    <a:solidFill>
                      <a:srgbClr val="4B2959">
                        <a:alpha val="25000"/>
                      </a:srgbClr>
                    </a:solidFill>
                  </a:tcPr>
                </a:tc>
              </a:tr>
              <a:tr h="370834">
                <a:tc>
                  <a:txBody>
                    <a:bodyPr/>
                    <a:lstStyle/>
                    <a:p>
                      <a:r>
                        <a:rPr lang="en-CA" dirty="0" smtClean="0"/>
                        <a:t>4</a:t>
                      </a:r>
                      <a:endParaRPr lang="en-CA" dirty="0"/>
                    </a:p>
                  </a:txBody>
                  <a:tcPr>
                    <a:solidFill>
                      <a:srgbClr val="4B2959">
                        <a:alpha val="25000"/>
                      </a:srgbClr>
                    </a:solidFill>
                  </a:tcPr>
                </a:tc>
                <a:tc>
                  <a:txBody>
                    <a:bodyPr/>
                    <a:lstStyle/>
                    <a:p>
                      <a:r>
                        <a:rPr lang="en-CA" i="1" dirty="0" smtClean="0"/>
                        <a:t>No pictogram</a:t>
                      </a:r>
                      <a:endParaRPr lang="en-CA" i="1" dirty="0"/>
                    </a:p>
                  </a:txBody>
                  <a:tcPr>
                    <a:solidFill>
                      <a:srgbClr val="4B2959">
                        <a:alpha val="2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i="1" dirty="0" smtClean="0"/>
                        <a:t>No</a:t>
                      </a:r>
                      <a:r>
                        <a:rPr lang="en-CA" i="1" baseline="0" dirty="0" smtClean="0"/>
                        <a:t> signal word</a:t>
                      </a:r>
                      <a:endParaRPr lang="en-CA" i="1" dirty="0" smtClean="0"/>
                    </a:p>
                  </a:txBody>
                  <a:tcPr>
                    <a:solidFill>
                      <a:srgbClr val="4B2959">
                        <a:alpha val="25000"/>
                      </a:srgbClr>
                    </a:solidFill>
                  </a:tcPr>
                </a:tc>
                <a:tc>
                  <a:txBody>
                    <a:bodyPr/>
                    <a:lstStyle/>
                    <a:p>
                      <a:r>
                        <a:rPr lang="en-CA" dirty="0" smtClean="0"/>
                        <a:t>May</a:t>
                      </a:r>
                      <a:r>
                        <a:rPr lang="en-CA" baseline="0" dirty="0" smtClean="0"/>
                        <a:t> cause long lasting harmful effects to aquatic life</a:t>
                      </a:r>
                      <a:endParaRPr lang="en-CA" dirty="0"/>
                    </a:p>
                  </a:txBody>
                  <a:tcPr>
                    <a:solidFill>
                      <a:srgbClr val="4B2959">
                        <a:alpha val="25000"/>
                      </a:srgbClr>
                    </a:solidFill>
                  </a:tcPr>
                </a:tc>
              </a:tr>
            </a:tbl>
          </a:graphicData>
        </a:graphic>
      </p:graphicFrame>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16491" y="1514644"/>
            <a:ext cx="884634" cy="8846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5"/>
          <p:cNvSpPr>
            <a:spLocks noGrp="1"/>
          </p:cNvSpPr>
          <p:nvPr>
            <p:ph type="title"/>
          </p:nvPr>
        </p:nvSpPr>
        <p:spPr>
          <a:xfrm>
            <a:off x="0" y="980728"/>
            <a:ext cx="9143999" cy="685800"/>
          </a:xfrm>
        </p:spPr>
        <p:txBody>
          <a:bodyPr>
            <a:normAutofit fontScale="90000"/>
          </a:bodyPr>
          <a:lstStyle/>
          <a:p>
            <a:pPr algn="l"/>
            <a:r>
              <a:rPr lang="en-CA" sz="3600" dirty="0" smtClean="0"/>
              <a:t>Hazardous to the Aquatic Environment (long-term) </a:t>
            </a:r>
            <a:br>
              <a:rPr lang="en-CA" sz="3600" dirty="0" smtClean="0"/>
            </a:br>
            <a:r>
              <a:rPr lang="en-CA" sz="2200" dirty="0" smtClean="0"/>
              <a:t>(not mandatory)</a:t>
            </a:r>
            <a:endParaRPr lang="en-CA" sz="2200" dirty="0"/>
          </a:p>
        </p:txBody>
      </p:sp>
    </p:spTree>
    <p:extLst>
      <p:ext uri="{BB962C8B-B14F-4D97-AF65-F5344CB8AC3E}">
        <p14:creationId xmlns:p14="http://schemas.microsoft.com/office/powerpoint/2010/main" val="122830555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0" y="1781200"/>
            <a:ext cx="8896350" cy="4486250"/>
          </a:xfrm>
        </p:spPr>
        <p:txBody>
          <a:bodyPr>
            <a:normAutofit fontScale="85000" lnSpcReduction="10000"/>
          </a:bodyPr>
          <a:lstStyle/>
          <a:p>
            <a:pPr marL="0" indent="0">
              <a:buNone/>
            </a:pPr>
            <a:r>
              <a:rPr lang="en-CA" b="1" dirty="0"/>
              <a:t>Key Precautions </a:t>
            </a:r>
            <a:endParaRPr lang="en-CA" dirty="0"/>
          </a:p>
          <a:p>
            <a:pPr>
              <a:buFont typeface="Arial" pitchFamily="34" charset="0"/>
              <a:buChar char="•"/>
            </a:pPr>
            <a:r>
              <a:rPr lang="en-CA" dirty="0" smtClean="0"/>
              <a:t>Have </a:t>
            </a:r>
            <a:r>
              <a:rPr lang="en-CA" dirty="0"/>
              <a:t>spill control procedures and equipment </a:t>
            </a:r>
            <a:r>
              <a:rPr lang="en-CA" dirty="0" smtClean="0"/>
              <a:t>ready. Contain </a:t>
            </a:r>
            <a:r>
              <a:rPr lang="en-CA" dirty="0"/>
              <a:t>spill quickly by diking with spill socks or suitable absorbent </a:t>
            </a:r>
            <a:r>
              <a:rPr lang="en-CA" dirty="0" smtClean="0"/>
              <a:t>material. </a:t>
            </a:r>
            <a:r>
              <a:rPr lang="en-CA" dirty="0"/>
              <a:t>Do not leave spill site unattended.  </a:t>
            </a:r>
          </a:p>
          <a:p>
            <a:pPr lvl="0">
              <a:buFont typeface="Arial" pitchFamily="34" charset="0"/>
              <a:buChar char="•"/>
            </a:pPr>
            <a:r>
              <a:rPr lang="en-CA" dirty="0"/>
              <a:t>Prevent chemical from contaminating ground water, surface waters and sewer system.  Protect floor drains, cover opening to sewer if able to do so. </a:t>
            </a:r>
            <a:r>
              <a:rPr lang="en-CA" dirty="0" smtClean="0"/>
              <a:t> </a:t>
            </a:r>
            <a:endParaRPr lang="en-CA" dirty="0"/>
          </a:p>
          <a:p>
            <a:pPr lvl="0">
              <a:buFont typeface="Arial" pitchFamily="34" charset="0"/>
              <a:buChar char="•"/>
            </a:pPr>
            <a:r>
              <a:rPr lang="en-CA" dirty="0" smtClean="0"/>
              <a:t>Store </a:t>
            </a:r>
            <a:r>
              <a:rPr lang="en-CA" dirty="0"/>
              <a:t>substance in a secure, dry, well-ventilated location.  Storage area should have sills and prevent leaks and spills from escaping to sewers.  </a:t>
            </a:r>
          </a:p>
          <a:p>
            <a:pPr lvl="0">
              <a:buFont typeface="Arial" pitchFamily="34" charset="0"/>
              <a:buChar char="•"/>
            </a:pPr>
            <a:r>
              <a:rPr lang="en-CA" dirty="0" smtClean="0"/>
              <a:t>Use </a:t>
            </a:r>
            <a:r>
              <a:rPr lang="en-CA" dirty="0"/>
              <a:t>secondary containment for containers such as drip trays to contain leaks or spills.  Empty trays regularly to avoid overflow. </a:t>
            </a:r>
            <a:r>
              <a:rPr lang="en-CA" dirty="0" smtClean="0"/>
              <a:t>Monitor </a:t>
            </a:r>
            <a:r>
              <a:rPr lang="en-CA" dirty="0"/>
              <a:t>use of </a:t>
            </a:r>
            <a:r>
              <a:rPr lang="en-CA" dirty="0" smtClean="0"/>
              <a:t>product.  </a:t>
            </a:r>
            <a:r>
              <a:rPr lang="en-CA" dirty="0"/>
              <a:t>Unexpected increased use may indicate leakage.   </a:t>
            </a:r>
          </a:p>
          <a:p>
            <a:pPr lvl="0">
              <a:buFont typeface="Arial" pitchFamily="34" charset="0"/>
              <a:buChar char="•"/>
            </a:pPr>
            <a:r>
              <a:rPr lang="en-CA" dirty="0"/>
              <a:t>Isolate loading and unloading areas from surface water drainage systems.  If not possible, protect drains using covers, sandbags, etc.</a:t>
            </a:r>
          </a:p>
          <a:p>
            <a:pPr>
              <a:buFont typeface="Arial" pitchFamily="34" charset="0"/>
              <a:buChar char="•"/>
            </a:pPr>
            <a:r>
              <a:rPr lang="en-CA" dirty="0" smtClean="0"/>
              <a:t>Report leaks and spills.</a:t>
            </a:r>
            <a:endParaRPr lang="en-CA" dirty="0"/>
          </a:p>
        </p:txBody>
      </p:sp>
      <p:sp>
        <p:nvSpPr>
          <p:cNvPr id="5" name="Title 5"/>
          <p:cNvSpPr>
            <a:spLocks noGrp="1"/>
          </p:cNvSpPr>
          <p:nvPr>
            <p:ph type="title"/>
          </p:nvPr>
        </p:nvSpPr>
        <p:spPr>
          <a:xfrm>
            <a:off x="0" y="980728"/>
            <a:ext cx="9143999" cy="685800"/>
          </a:xfrm>
        </p:spPr>
        <p:txBody>
          <a:bodyPr>
            <a:normAutofit fontScale="90000"/>
          </a:bodyPr>
          <a:lstStyle/>
          <a:p>
            <a:pPr algn="l"/>
            <a:r>
              <a:rPr lang="en-CA" sz="3600" dirty="0" smtClean="0"/>
              <a:t>Hazardous to the Aquatic Environment (long-term) </a:t>
            </a:r>
            <a:br>
              <a:rPr lang="en-CA" sz="3600" dirty="0" smtClean="0"/>
            </a:br>
            <a:r>
              <a:rPr lang="en-CA" sz="2200" dirty="0" smtClean="0"/>
              <a:t>(not mandatory)</a:t>
            </a:r>
            <a:endParaRPr lang="en-CA" sz="67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240565" y="1501310"/>
            <a:ext cx="700235" cy="70023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37289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Hazardous to the Ozone Layer </a:t>
            </a:r>
            <a:br>
              <a:rPr lang="en-CA" dirty="0" smtClean="0"/>
            </a:br>
            <a:r>
              <a:rPr lang="en-CA" sz="2200" dirty="0" smtClean="0"/>
              <a:t>(not mandatory)</a:t>
            </a:r>
            <a:endParaRPr lang="en-CA" sz="6700" dirty="0"/>
          </a:p>
        </p:txBody>
      </p:sp>
      <p:sp>
        <p:nvSpPr>
          <p:cNvPr id="2" name="Content Placeholder 1"/>
          <p:cNvSpPr>
            <a:spLocks noGrp="1"/>
          </p:cNvSpPr>
          <p:nvPr>
            <p:ph sz="quarter" idx="1"/>
          </p:nvPr>
        </p:nvSpPr>
        <p:spPr>
          <a:xfrm>
            <a:off x="257994" y="2009774"/>
            <a:ext cx="7467600" cy="3743325"/>
          </a:xfrm>
        </p:spPr>
        <p:txBody>
          <a:bodyPr>
            <a:normAutofit/>
          </a:bodyPr>
          <a:lstStyle/>
          <a:p>
            <a:r>
              <a:rPr lang="en-CA" dirty="0" smtClean="0"/>
              <a:t>Ozone-depleting </a:t>
            </a:r>
            <a:r>
              <a:rPr lang="en-CA" dirty="0"/>
              <a:t>substances (ODS) are gases which damage the ozone layer in the upper atmosphere. </a:t>
            </a:r>
            <a:endParaRPr lang="en-CA" dirty="0" smtClean="0"/>
          </a:p>
          <a:p>
            <a:endParaRPr lang="en-CA" dirty="0" smtClean="0"/>
          </a:p>
          <a:p>
            <a:r>
              <a:rPr lang="en-CA" dirty="0" smtClean="0"/>
              <a:t>Common examples include </a:t>
            </a:r>
            <a:r>
              <a:rPr lang="en-CA" dirty="0"/>
              <a:t>refrigeration and air-conditioning equipment, aerosols, solvents, foam blowing agents, firefighting </a:t>
            </a:r>
            <a:r>
              <a:rPr lang="en-CA" dirty="0" smtClean="0"/>
              <a:t>fluids, </a:t>
            </a:r>
            <a:r>
              <a:rPr lang="en-CA" dirty="0"/>
              <a:t>and high voltage switchgear</a:t>
            </a:r>
            <a:r>
              <a:rPr lang="en-CA" dirty="0" smtClean="0"/>
              <a:t>. </a:t>
            </a:r>
          </a:p>
          <a:p>
            <a:endParaRPr lang="en-CA"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39050" y="1660224"/>
            <a:ext cx="12192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452464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Hazardous to the Ozone Layer </a:t>
            </a:r>
            <a:br>
              <a:rPr lang="en-CA" dirty="0" smtClean="0"/>
            </a:br>
            <a:r>
              <a:rPr lang="en-CA" sz="2200" dirty="0" smtClean="0"/>
              <a:t>(not mandatory)</a:t>
            </a:r>
            <a:endParaRPr lang="en-CA" sz="6000" dirty="0"/>
          </a:p>
        </p:txBody>
      </p:sp>
      <p:graphicFrame>
        <p:nvGraphicFramePr>
          <p:cNvPr id="3" name="Content Placeholder 2"/>
          <p:cNvGraphicFramePr>
            <a:graphicFrameLocks noGrp="1"/>
          </p:cNvGraphicFramePr>
          <p:nvPr>
            <p:ph sz="quarter" idx="1"/>
            <p:extLst>
              <p:ext uri="{D42A27DB-BD31-4B8C-83A1-F6EECF244321}">
                <p14:modId xmlns:p14="http://schemas.microsoft.com/office/powerpoint/2010/main" val="3961676753"/>
              </p:ext>
            </p:extLst>
          </p:nvPr>
        </p:nvGraphicFramePr>
        <p:xfrm>
          <a:off x="361950" y="2691780"/>
          <a:ext cx="8154218" cy="1828800"/>
        </p:xfrm>
        <a:graphic>
          <a:graphicData uri="http://schemas.openxmlformats.org/drawingml/2006/table">
            <a:tbl>
              <a:tblPr firstRow="1" bandRow="1">
                <a:tableStyleId>{5C22544A-7EE6-4342-B048-85BDC9FD1C3A}</a:tableStyleId>
              </a:tblPr>
              <a:tblGrid>
                <a:gridCol w="1536500"/>
                <a:gridCol w="1787725"/>
                <a:gridCol w="1909079"/>
                <a:gridCol w="2920914"/>
              </a:tblGrid>
              <a:tr h="614877">
                <a:tc>
                  <a:txBody>
                    <a:bodyPr/>
                    <a:lstStyle/>
                    <a:p>
                      <a:r>
                        <a:rPr lang="en-CA" dirty="0" smtClean="0"/>
                        <a:t>Hazard category</a:t>
                      </a:r>
                      <a:endParaRPr lang="en-CA" dirty="0"/>
                    </a:p>
                  </a:txBody>
                  <a:tcPr>
                    <a:solidFill>
                      <a:srgbClr val="4B2959"/>
                    </a:solidFill>
                  </a:tcPr>
                </a:tc>
                <a:tc>
                  <a:txBody>
                    <a:bodyPr/>
                    <a:lstStyle/>
                    <a:p>
                      <a:r>
                        <a:rPr lang="en-CA" dirty="0" smtClean="0"/>
                        <a:t>Pictogram</a:t>
                      </a:r>
                      <a:endParaRPr lang="en-CA" dirty="0"/>
                    </a:p>
                  </a:txBody>
                  <a:tcPr>
                    <a:solidFill>
                      <a:srgbClr val="4B2959"/>
                    </a:solidFill>
                  </a:tcPr>
                </a:tc>
                <a:tc>
                  <a:txBody>
                    <a:bodyPr/>
                    <a:lstStyle/>
                    <a:p>
                      <a:r>
                        <a:rPr lang="en-CA" dirty="0" smtClean="0"/>
                        <a:t>Signal word</a:t>
                      </a:r>
                      <a:endParaRPr lang="en-CA" dirty="0"/>
                    </a:p>
                  </a:txBody>
                  <a:tcPr>
                    <a:solidFill>
                      <a:srgbClr val="4B2959"/>
                    </a:solidFill>
                  </a:tcPr>
                </a:tc>
                <a:tc>
                  <a:txBody>
                    <a:bodyPr/>
                    <a:lstStyle/>
                    <a:p>
                      <a:r>
                        <a:rPr lang="en-CA" dirty="0" smtClean="0"/>
                        <a:t>Hazard statement</a:t>
                      </a:r>
                      <a:endParaRPr lang="en-CA" dirty="0"/>
                    </a:p>
                  </a:txBody>
                  <a:tcPr>
                    <a:solidFill>
                      <a:srgbClr val="4B2959"/>
                    </a:solidFill>
                  </a:tcPr>
                </a:tc>
              </a:tr>
              <a:tr h="1141914">
                <a:tc>
                  <a:txBody>
                    <a:bodyPr/>
                    <a:lstStyle/>
                    <a:p>
                      <a:r>
                        <a:rPr lang="en-CA" dirty="0" smtClean="0"/>
                        <a:t>1</a:t>
                      </a:r>
                      <a:endParaRPr lang="en-CA" dirty="0"/>
                    </a:p>
                  </a:txBody>
                  <a:tcPr>
                    <a:solidFill>
                      <a:srgbClr val="4B2959">
                        <a:alpha val="25000"/>
                      </a:srgbClr>
                    </a:solidFill>
                  </a:tcPr>
                </a:tc>
                <a:tc>
                  <a:txBody>
                    <a:bodyPr/>
                    <a:lstStyle/>
                    <a:p>
                      <a:r>
                        <a:rPr lang="en-CA" dirty="0" smtClean="0"/>
                        <a:t>Exclamation</a:t>
                      </a:r>
                      <a:r>
                        <a:rPr lang="en-CA" baseline="0" dirty="0" smtClean="0"/>
                        <a:t> mark</a:t>
                      </a:r>
                      <a:endParaRPr lang="en-CA" dirty="0"/>
                    </a:p>
                  </a:txBody>
                  <a:tcPr>
                    <a:solidFill>
                      <a:srgbClr val="4B2959">
                        <a:alpha val="25000"/>
                      </a:srgbClr>
                    </a:solidFill>
                  </a:tcPr>
                </a:tc>
                <a:tc>
                  <a:txBody>
                    <a:bodyPr/>
                    <a:lstStyle/>
                    <a:p>
                      <a:r>
                        <a:rPr lang="en-CA" dirty="0" smtClean="0"/>
                        <a:t>Warning</a:t>
                      </a:r>
                      <a:endParaRPr lang="en-CA" dirty="0"/>
                    </a:p>
                  </a:txBody>
                  <a:tcPr>
                    <a:solidFill>
                      <a:srgbClr val="4B2959">
                        <a:alpha val="25000"/>
                      </a:srgbClr>
                    </a:solidFill>
                  </a:tcPr>
                </a:tc>
                <a:tc>
                  <a:txBody>
                    <a:bodyPr/>
                    <a:lstStyle/>
                    <a:p>
                      <a:r>
                        <a:rPr lang="en-CA" dirty="0" smtClean="0"/>
                        <a:t>Harms public health and the environment by destroying ozone in the upper atmosphere</a:t>
                      </a:r>
                      <a:endParaRPr lang="en-CA" dirty="0"/>
                    </a:p>
                  </a:txBody>
                  <a:tcPr>
                    <a:solidFill>
                      <a:srgbClr val="4B2959">
                        <a:alpha val="25000"/>
                      </a:srgbClr>
                    </a:solidFill>
                  </a:tcPr>
                </a:tc>
              </a:tr>
            </a:tbl>
          </a:graphicData>
        </a:graphic>
      </p:graphicFrame>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30083" y="983949"/>
            <a:ext cx="1296142" cy="1296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239349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57175" y="1885950"/>
            <a:ext cx="8705850" cy="4067175"/>
          </a:xfrm>
        </p:spPr>
        <p:txBody>
          <a:bodyPr>
            <a:normAutofit fontScale="92500" lnSpcReduction="20000"/>
          </a:bodyPr>
          <a:lstStyle/>
          <a:p>
            <a:pPr marL="0" indent="0">
              <a:buNone/>
            </a:pPr>
            <a:r>
              <a:rPr lang="en-CA" b="1" dirty="0"/>
              <a:t>Key Precautions </a:t>
            </a:r>
            <a:endParaRPr lang="en-CA" dirty="0"/>
          </a:p>
          <a:p>
            <a:pPr lvl="0">
              <a:buFont typeface="Arial" pitchFamily="34" charset="0"/>
              <a:buChar char="•"/>
            </a:pPr>
            <a:r>
              <a:rPr lang="en-CA" dirty="0" smtClean="0"/>
              <a:t>Use </a:t>
            </a:r>
            <a:r>
              <a:rPr lang="en-CA" dirty="0"/>
              <a:t>the smallest amount </a:t>
            </a:r>
            <a:r>
              <a:rPr lang="en-CA" dirty="0" smtClean="0"/>
              <a:t>necessary. Only </a:t>
            </a:r>
            <a:r>
              <a:rPr lang="en-CA" dirty="0"/>
              <a:t>use the permitted </a:t>
            </a:r>
            <a:r>
              <a:rPr lang="en-CA" dirty="0" smtClean="0"/>
              <a:t/>
            </a:r>
            <a:br>
              <a:rPr lang="en-CA" dirty="0" smtClean="0"/>
            </a:br>
            <a:r>
              <a:rPr lang="en-CA" dirty="0" smtClean="0"/>
              <a:t>refrigerants </a:t>
            </a:r>
            <a:r>
              <a:rPr lang="en-CA" dirty="0"/>
              <a:t>when servicing.</a:t>
            </a:r>
          </a:p>
          <a:p>
            <a:pPr lvl="0">
              <a:buFont typeface="Arial" pitchFamily="34" charset="0"/>
              <a:buChar char="•"/>
            </a:pPr>
            <a:r>
              <a:rPr lang="en-CA" dirty="0"/>
              <a:t>Ensure that </a:t>
            </a:r>
            <a:r>
              <a:rPr lang="en-CA" dirty="0" smtClean="0"/>
              <a:t>ODS </a:t>
            </a:r>
            <a:r>
              <a:rPr lang="en-CA" dirty="0"/>
              <a:t>are properly recovered when servicing, maintaining and decommissioning equipment.  Ensure that only those properly trained and qualified perform service on the equipment.  </a:t>
            </a:r>
          </a:p>
          <a:p>
            <a:pPr lvl="0">
              <a:buFont typeface="Arial" pitchFamily="34" charset="0"/>
              <a:buChar char="•"/>
            </a:pPr>
            <a:r>
              <a:rPr lang="en-CA" dirty="0"/>
              <a:t>Consider automatic leak detection systems for larger quantities.  </a:t>
            </a:r>
          </a:p>
          <a:p>
            <a:pPr lvl="0">
              <a:buFont typeface="Arial" pitchFamily="34" charset="0"/>
              <a:buChar char="•"/>
            </a:pPr>
            <a:r>
              <a:rPr lang="en-CA" dirty="0" smtClean="0"/>
              <a:t>Regularly </a:t>
            </a:r>
            <a:r>
              <a:rPr lang="en-CA" dirty="0"/>
              <a:t>inspect and maintain equipment and storage area and for signs of leakage or damage. </a:t>
            </a:r>
            <a:r>
              <a:rPr lang="en-CA" dirty="0" smtClean="0"/>
              <a:t>Repair </a:t>
            </a:r>
            <a:r>
              <a:rPr lang="en-CA" dirty="0"/>
              <a:t>as soon as possible. </a:t>
            </a:r>
            <a:r>
              <a:rPr lang="en-CA" dirty="0" smtClean="0"/>
              <a:t>Follow </a:t>
            </a:r>
            <a:r>
              <a:rPr lang="en-CA" dirty="0"/>
              <a:t>up to ensure that leaks have been securely contained.   </a:t>
            </a:r>
          </a:p>
          <a:p>
            <a:pPr lvl="0">
              <a:buFont typeface="Arial" pitchFamily="34" charset="0"/>
              <a:buChar char="•"/>
            </a:pPr>
            <a:r>
              <a:rPr lang="en-CA" dirty="0"/>
              <a:t>Maintain records – quantities used, amounts lost, added or recovered, dates for inspection/maintenance etc.</a:t>
            </a:r>
          </a:p>
          <a:p>
            <a:pPr lvl="0">
              <a:buFont typeface="Arial" pitchFamily="34" charset="0"/>
              <a:buChar char="•"/>
            </a:pPr>
            <a:r>
              <a:rPr lang="en-CA" dirty="0"/>
              <a:t>Ensure that systems containing these </a:t>
            </a:r>
            <a:r>
              <a:rPr lang="en-CA" dirty="0" smtClean="0"/>
              <a:t>products </a:t>
            </a:r>
            <a:r>
              <a:rPr lang="en-CA" dirty="0"/>
              <a:t>are properly labelled.  </a:t>
            </a:r>
          </a:p>
          <a:p>
            <a:endParaRPr lang="en-CA" dirty="0"/>
          </a:p>
        </p:txBody>
      </p:sp>
      <p:sp>
        <p:nvSpPr>
          <p:cNvPr id="5" name="Title 5"/>
          <p:cNvSpPr>
            <a:spLocks noGrp="1"/>
          </p:cNvSpPr>
          <p:nvPr>
            <p:ph type="title"/>
          </p:nvPr>
        </p:nvSpPr>
        <p:spPr>
          <a:xfrm>
            <a:off x="181777" y="980728"/>
            <a:ext cx="7357406" cy="685800"/>
          </a:xfrm>
        </p:spPr>
        <p:txBody>
          <a:bodyPr>
            <a:normAutofit fontScale="90000"/>
          </a:bodyPr>
          <a:lstStyle/>
          <a:p>
            <a:pPr algn="l"/>
            <a:r>
              <a:rPr lang="en-CA" dirty="0" smtClean="0"/>
              <a:t>Hazardous to the Ozone Layer </a:t>
            </a:r>
            <a:br>
              <a:rPr lang="en-CA" dirty="0" smtClean="0"/>
            </a:br>
            <a:r>
              <a:rPr lang="en-CA" sz="2200" dirty="0" smtClean="0"/>
              <a:t>(not mandatory)</a:t>
            </a:r>
            <a:endParaRPr lang="en-CA" sz="6000"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9283" y="933149"/>
            <a:ext cx="1296142" cy="129614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6751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122" y="997896"/>
            <a:ext cx="8593107" cy="685800"/>
          </a:xfrm>
        </p:spPr>
        <p:txBody>
          <a:bodyPr/>
          <a:lstStyle/>
          <a:p>
            <a:pPr algn="l"/>
            <a:r>
              <a:rPr lang="en-CA" dirty="0" smtClean="0">
                <a:latin typeface="Arial Black" pitchFamily="34" charset="0"/>
                <a:cs typeface="Arial" pitchFamily="34" charset="0"/>
              </a:rPr>
              <a:t>WHMIS 2015 </a:t>
            </a:r>
            <a:endParaRPr lang="en-CA" dirty="0">
              <a:latin typeface="Arial Black" pitchFamily="34" charset="0"/>
              <a:cs typeface="Arial" pitchFamily="34" charset="0"/>
            </a:endParaRPr>
          </a:p>
        </p:txBody>
      </p:sp>
      <p:sp>
        <p:nvSpPr>
          <p:cNvPr id="5" name="Content Placeholder 4"/>
          <p:cNvSpPr>
            <a:spLocks noGrp="1"/>
          </p:cNvSpPr>
          <p:nvPr>
            <p:ph sz="quarter" idx="1"/>
          </p:nvPr>
        </p:nvSpPr>
        <p:spPr/>
        <p:txBody>
          <a:bodyPr/>
          <a:lstStyle/>
          <a:p>
            <a:pPr>
              <a:buFont typeface="Arial" pitchFamily="34" charset="0"/>
              <a:buChar char="•"/>
            </a:pPr>
            <a:r>
              <a:rPr lang="en-CA" dirty="0" smtClean="0">
                <a:ea typeface="+mn-ea"/>
              </a:rPr>
              <a:t>Introduction to WHMIS 2015</a:t>
            </a:r>
          </a:p>
          <a:p>
            <a:pPr>
              <a:buFont typeface="Arial" pitchFamily="34" charset="0"/>
              <a:buChar char="•"/>
            </a:pPr>
            <a:r>
              <a:rPr lang="en-CA" dirty="0" smtClean="0">
                <a:ea typeface="+mn-ea"/>
              </a:rPr>
              <a:t>Roles, Responsibilities and the Law</a:t>
            </a:r>
          </a:p>
          <a:p>
            <a:pPr>
              <a:buFont typeface="Arial" pitchFamily="34" charset="0"/>
              <a:buChar char="•"/>
            </a:pPr>
            <a:r>
              <a:rPr lang="en-CA" dirty="0" smtClean="0">
                <a:ea typeface="+mn-ea"/>
              </a:rPr>
              <a:t>Components of the System</a:t>
            </a:r>
          </a:p>
          <a:p>
            <a:pPr lvl="1"/>
            <a:r>
              <a:rPr lang="en-CA" sz="2400" dirty="0" smtClean="0"/>
              <a:t>Labels</a:t>
            </a:r>
          </a:p>
          <a:p>
            <a:pPr lvl="1"/>
            <a:r>
              <a:rPr lang="en-CA" sz="2400" dirty="0" smtClean="0"/>
              <a:t>SDSs</a:t>
            </a:r>
          </a:p>
          <a:p>
            <a:pPr lvl="1"/>
            <a:r>
              <a:rPr lang="en-CA" sz="2400" dirty="0" smtClean="0"/>
              <a:t>Pictograms/Classes/Categories</a:t>
            </a:r>
          </a:p>
          <a:p>
            <a:pPr>
              <a:buFont typeface="Arial" pitchFamily="34" charset="0"/>
              <a:buChar char="•"/>
            </a:pPr>
            <a:r>
              <a:rPr lang="en-CA" dirty="0" smtClean="0">
                <a:ea typeface="+mn-ea"/>
              </a:rPr>
              <a:t>Workplace-specific Training</a:t>
            </a:r>
          </a:p>
          <a:p>
            <a:pPr>
              <a:buFont typeface="Arial" pitchFamily="34" charset="0"/>
              <a:buChar char="•"/>
            </a:pPr>
            <a:r>
              <a:rPr lang="en-CA" dirty="0" smtClean="0">
                <a:ea typeface="+mn-ea"/>
              </a:rPr>
              <a:t>Other Sources of Health and Safety Information</a:t>
            </a:r>
          </a:p>
          <a:p>
            <a:pPr>
              <a:buFont typeface="Arial" pitchFamily="34" charset="0"/>
              <a:buChar char="•"/>
            </a:pPr>
            <a:r>
              <a:rPr lang="en-CA" dirty="0" smtClean="0">
                <a:ea typeface="+mn-ea"/>
              </a:rPr>
              <a:t>Final Test</a:t>
            </a:r>
            <a:endParaRPr lang="en-CA" dirty="0">
              <a:ea typeface="+mn-ea"/>
            </a:endParaRP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69510" y="2609817"/>
            <a:ext cx="2765922" cy="2157350"/>
          </a:xfrm>
          <a:prstGeom prst="rect">
            <a:avLst/>
          </a:prstGeom>
          <a:noFill/>
        </p:spPr>
      </p:pic>
    </p:spTree>
    <p:extLst>
      <p:ext uri="{BB962C8B-B14F-4D97-AF65-F5344CB8AC3E}">
        <p14:creationId xmlns:p14="http://schemas.microsoft.com/office/powerpoint/2010/main" val="2125285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Your Legal Responsibilities</a:t>
            </a:r>
            <a:endParaRPr lang="en-CA" dirty="0"/>
          </a:p>
        </p:txBody>
      </p:sp>
      <p:sp>
        <p:nvSpPr>
          <p:cNvPr id="3" name="Content Placeholder 2"/>
          <p:cNvSpPr>
            <a:spLocks noGrp="1"/>
          </p:cNvSpPr>
          <p:nvPr>
            <p:ph idx="1"/>
          </p:nvPr>
        </p:nvSpPr>
        <p:spPr>
          <a:xfrm>
            <a:off x="184574" y="1840714"/>
            <a:ext cx="6461759" cy="3892913"/>
          </a:xfrm>
        </p:spPr>
        <p:txBody>
          <a:bodyPr/>
          <a:lstStyle/>
          <a:p>
            <a:r>
              <a:rPr lang="en-CA" sz="2000" dirty="0" smtClean="0"/>
              <a:t>Workers have specific responsibilities in WHMIS.  </a:t>
            </a:r>
            <a:br>
              <a:rPr lang="en-CA" sz="2000" dirty="0" smtClean="0"/>
            </a:br>
            <a:r>
              <a:rPr lang="en-CA" sz="2000" dirty="0" smtClean="0"/>
              <a:t>As a worker, you must:</a:t>
            </a:r>
          </a:p>
          <a:p>
            <a:pPr lvl="1">
              <a:buFont typeface="Arial" pitchFamily="34" charset="0"/>
              <a:buChar char="•"/>
            </a:pPr>
            <a:r>
              <a:rPr lang="en-CA" dirty="0" smtClean="0"/>
              <a:t>Take part in your education and training programs.</a:t>
            </a:r>
          </a:p>
          <a:p>
            <a:pPr lvl="1">
              <a:buFont typeface="Arial" pitchFamily="34" charset="0"/>
              <a:buChar char="•"/>
            </a:pPr>
            <a:r>
              <a:rPr lang="en-CA" dirty="0" smtClean="0"/>
              <a:t>Follow safe work procedures.</a:t>
            </a:r>
          </a:p>
          <a:p>
            <a:pPr lvl="1">
              <a:buFont typeface="Arial" pitchFamily="34" charset="0"/>
              <a:buChar char="•"/>
            </a:pPr>
            <a:r>
              <a:rPr lang="en-CA" dirty="0" smtClean="0"/>
              <a:t>Use your WHMIS training.</a:t>
            </a:r>
          </a:p>
          <a:p>
            <a:pPr lvl="1">
              <a:buFont typeface="Arial" pitchFamily="34" charset="0"/>
              <a:buChar char="•"/>
            </a:pPr>
            <a:r>
              <a:rPr lang="en-CA" dirty="0" smtClean="0"/>
              <a:t>Ask your employer where the SDSs are kept. Make sure they are current and readily available to you.</a:t>
            </a:r>
          </a:p>
          <a:p>
            <a:pPr lvl="1">
              <a:buFont typeface="Arial" pitchFamily="34" charset="0"/>
              <a:buChar char="•"/>
            </a:pPr>
            <a:r>
              <a:rPr lang="en-CA" dirty="0" smtClean="0"/>
              <a:t>Inform your employer about any hazards you see in the workplace.</a:t>
            </a:r>
          </a:p>
          <a:p>
            <a:pPr lvl="1">
              <a:buFont typeface="Arial" pitchFamily="34" charset="0"/>
              <a:buChar char="•"/>
            </a:pPr>
            <a:r>
              <a:rPr lang="en-CA" dirty="0" smtClean="0"/>
              <a:t>Inform your employer about deficiencies such as labels on containers that are no longer readable, damaged or lost.</a:t>
            </a:r>
            <a:endParaRPr lang="en-CA" dirty="0"/>
          </a:p>
        </p:txBody>
      </p:sp>
      <p:pic>
        <p:nvPicPr>
          <p:cNvPr id="2050" name="Picture 2" descr="G:\GLOBAL\E_Learning\images\whmis for workers\whmis for workers (OLD)\olderworkers.JPG"/>
          <p:cNvPicPr>
            <a:picLocks noChangeAspect="1" noChangeArrowheads="1"/>
          </p:cNvPicPr>
          <p:nvPr/>
        </p:nvPicPr>
        <p:blipFill>
          <a:blip r:embed="rId2"/>
          <a:srcRect/>
          <a:stretch>
            <a:fillRect/>
          </a:stretch>
        </p:blipFill>
        <p:spPr bwMode="auto">
          <a:xfrm>
            <a:off x="6696624" y="1947333"/>
            <a:ext cx="2324608" cy="3522133"/>
          </a:xfrm>
          <a:prstGeom prst="rect">
            <a:avLst/>
          </a:prstGeom>
          <a:noFill/>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cap="none" dirty="0" smtClean="0"/>
              <a:t>Workplace Specific Training</a:t>
            </a:r>
            <a:r>
              <a:rPr lang="en-CA" b="0" cap="none" dirty="0" smtClean="0"/>
              <a:t/>
            </a:r>
            <a:br>
              <a:rPr lang="en-CA" b="0" cap="none" dirty="0" smtClean="0"/>
            </a:br>
            <a:endParaRPr lang="en-CA" dirty="0"/>
          </a:p>
        </p:txBody>
      </p:sp>
      <p:sp>
        <p:nvSpPr>
          <p:cNvPr id="2" name="Content Placeholder 1"/>
          <p:cNvSpPr>
            <a:spLocks noGrp="1"/>
          </p:cNvSpPr>
          <p:nvPr>
            <p:ph type="body" idx="1"/>
          </p:nvPr>
        </p:nvSpPr>
        <p:spPr/>
        <p:txBody>
          <a:bodyPr>
            <a:normAutofit/>
          </a:bodyPr>
          <a:lstStyle/>
          <a:p>
            <a:r>
              <a:rPr lang="en-CA" dirty="0" smtClean="0"/>
              <a:t> </a:t>
            </a:r>
          </a:p>
        </p:txBody>
      </p:sp>
    </p:spTree>
    <p:extLst>
      <p:ext uri="{BB962C8B-B14F-4D97-AF65-F5344CB8AC3E}">
        <p14:creationId xmlns:p14="http://schemas.microsoft.com/office/powerpoint/2010/main" val="3312446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Site-Specific WHMIS Program</a:t>
            </a:r>
            <a:endParaRPr lang="en-CA" dirty="0"/>
          </a:p>
        </p:txBody>
      </p:sp>
      <p:sp>
        <p:nvSpPr>
          <p:cNvPr id="3" name="Content Placeholder 2"/>
          <p:cNvSpPr>
            <a:spLocks noGrp="1"/>
          </p:cNvSpPr>
          <p:nvPr>
            <p:ph idx="1"/>
          </p:nvPr>
        </p:nvSpPr>
        <p:spPr>
          <a:xfrm>
            <a:off x="193040" y="1811867"/>
            <a:ext cx="7924800" cy="4141893"/>
          </a:xfrm>
        </p:spPr>
        <p:txBody>
          <a:bodyPr/>
          <a:lstStyle/>
          <a:p>
            <a:r>
              <a:rPr lang="en-CA" dirty="0" smtClean="0"/>
              <a:t>According to Saskatchewan legislation your employer must:</a:t>
            </a:r>
          </a:p>
          <a:p>
            <a:pPr>
              <a:buFont typeface="Arial" pitchFamily="34" charset="0"/>
              <a:buChar char="•"/>
            </a:pPr>
            <a:r>
              <a:rPr lang="en-CA" sz="2000" dirty="0" smtClean="0"/>
              <a:t>Inform you about all hazard information concerning the specific hazardous products in your workplace</a:t>
            </a:r>
          </a:p>
          <a:p>
            <a:pPr>
              <a:buFont typeface="Arial" pitchFamily="34" charset="0"/>
              <a:buChar char="•"/>
            </a:pPr>
            <a:r>
              <a:rPr lang="en-CA" sz="2000" dirty="0" smtClean="0"/>
              <a:t>Educate and train you to be able to apply this hazard information to protect your health and safety</a:t>
            </a:r>
          </a:p>
          <a:p>
            <a:pPr>
              <a:buFont typeface="Arial" pitchFamily="34" charset="0"/>
              <a:buChar char="•"/>
            </a:pPr>
            <a:r>
              <a:rPr lang="en-CA" sz="2000" dirty="0" smtClean="0"/>
              <a:t>Consult with your OHC about this education and training program</a:t>
            </a:r>
          </a:p>
          <a:p>
            <a:pPr>
              <a:buFont typeface="Arial" pitchFamily="34" charset="0"/>
              <a:buChar char="•"/>
            </a:pPr>
            <a:r>
              <a:rPr lang="en-CA" sz="2000" dirty="0" smtClean="0"/>
              <a:t>Periodically test your knowledge in WHMIS</a:t>
            </a:r>
          </a:p>
          <a:p>
            <a:pPr>
              <a:buFont typeface="Arial" pitchFamily="34" charset="0"/>
              <a:buChar char="•"/>
            </a:pPr>
            <a:r>
              <a:rPr lang="en-CA" sz="2000" dirty="0" smtClean="0"/>
              <a:t>Annually review WHMIS education and training program with the OHC or when changes occur in workplace conditions and/or hazard information concerning hazardous products</a:t>
            </a:r>
          </a:p>
          <a:p>
            <a:endParaRPr lang="en-CA"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Site-Specific WHMIS Program</a:t>
            </a:r>
            <a:endParaRPr lang="en-CA" dirty="0"/>
          </a:p>
        </p:txBody>
      </p:sp>
      <p:sp>
        <p:nvSpPr>
          <p:cNvPr id="5" name="Content Placeholder 4"/>
          <p:cNvSpPr>
            <a:spLocks noGrp="1"/>
          </p:cNvSpPr>
          <p:nvPr>
            <p:ph idx="1"/>
          </p:nvPr>
        </p:nvSpPr>
        <p:spPr>
          <a:xfrm>
            <a:off x="193040" y="1752601"/>
            <a:ext cx="7924800" cy="4201160"/>
          </a:xfrm>
        </p:spPr>
        <p:txBody>
          <a:bodyPr/>
          <a:lstStyle/>
          <a:p>
            <a:pPr marL="0" indent="0">
              <a:buNone/>
            </a:pPr>
            <a:r>
              <a:rPr lang="en-US" dirty="0" smtClean="0"/>
              <a:t>This means you can expect to see in your site-specific WHMIS program at your workplace</a:t>
            </a:r>
            <a:r>
              <a:rPr lang="en-US" b="1" dirty="0" smtClean="0"/>
              <a:t>:</a:t>
            </a:r>
          </a:p>
          <a:p>
            <a:pPr lvl="1">
              <a:buFont typeface="Arial" pitchFamily="34" charset="0"/>
              <a:buChar char="•"/>
            </a:pPr>
            <a:r>
              <a:rPr lang="en-US" dirty="0" smtClean="0"/>
              <a:t>An inventory of all hazardous products in your worksite </a:t>
            </a:r>
          </a:p>
          <a:p>
            <a:pPr lvl="1">
              <a:buFont typeface="Arial" pitchFamily="34" charset="0"/>
              <a:buChar char="•"/>
            </a:pPr>
            <a:r>
              <a:rPr lang="en-US" dirty="0" smtClean="0"/>
              <a:t>Education and training regarding the hazardous products specific to your workplace</a:t>
            </a:r>
          </a:p>
          <a:p>
            <a:pPr lvl="1">
              <a:buFont typeface="Arial" pitchFamily="34" charset="0"/>
              <a:buChar char="•"/>
            </a:pPr>
            <a:r>
              <a:rPr lang="en-US" dirty="0" smtClean="0"/>
              <a:t>Documented procedure(s) to be followed in case of an emergency with a hazardous product</a:t>
            </a:r>
          </a:p>
          <a:p>
            <a:pPr lvl="1">
              <a:buFont typeface="Arial" pitchFamily="34" charset="0"/>
              <a:buChar char="•"/>
            </a:pPr>
            <a:r>
              <a:rPr lang="en-US" dirty="0" smtClean="0"/>
              <a:t>A written test or sign-off of practical demonstration of your site-specific WHMIS knowledge performed on a periodic basis</a:t>
            </a:r>
          </a:p>
          <a:p>
            <a:pPr lvl="1">
              <a:buFont typeface="Arial" pitchFamily="34" charset="0"/>
              <a:buChar char="•"/>
            </a:pPr>
            <a:r>
              <a:rPr lang="en-US" dirty="0" smtClean="0"/>
              <a:t>Appropriate SDSs be readily available to you by electronic and/or print at all times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2727" y="809278"/>
            <a:ext cx="7357406" cy="685800"/>
          </a:xfrm>
        </p:spPr>
        <p:txBody>
          <a:bodyPr>
            <a:normAutofit fontScale="90000"/>
          </a:bodyPr>
          <a:lstStyle/>
          <a:p>
            <a:pPr algn="l"/>
            <a:r>
              <a:rPr lang="en-CA" dirty="0" smtClean="0"/>
              <a:t>Workplace Specific Training</a:t>
            </a:r>
            <a:endParaRPr lang="en-CA" dirty="0"/>
          </a:p>
        </p:txBody>
      </p:sp>
      <p:sp>
        <p:nvSpPr>
          <p:cNvPr id="2" name="Content Placeholder 1"/>
          <p:cNvSpPr>
            <a:spLocks noGrp="1"/>
          </p:cNvSpPr>
          <p:nvPr>
            <p:ph sz="quarter" idx="1"/>
          </p:nvPr>
        </p:nvSpPr>
        <p:spPr>
          <a:xfrm>
            <a:off x="219893" y="1628800"/>
            <a:ext cx="8419281" cy="4200500"/>
          </a:xfrm>
        </p:spPr>
        <p:txBody>
          <a:bodyPr>
            <a:normAutofit/>
          </a:bodyPr>
          <a:lstStyle/>
          <a:p>
            <a:pPr marL="0" indent="0">
              <a:buNone/>
            </a:pPr>
            <a:r>
              <a:rPr lang="en-CA" b="1" dirty="0"/>
              <a:t>What are the hazards of the product?</a:t>
            </a:r>
            <a:endParaRPr lang="en-CA" sz="2000" dirty="0"/>
          </a:p>
          <a:p>
            <a:pPr lvl="1"/>
            <a:r>
              <a:rPr lang="en-CA" sz="1800" dirty="0" smtClean="0"/>
              <a:t>Understand </a:t>
            </a:r>
            <a:r>
              <a:rPr lang="en-CA" sz="1800" dirty="0"/>
              <a:t>the label and </a:t>
            </a:r>
            <a:r>
              <a:rPr lang="en-CA" sz="1800" dirty="0" smtClean="0"/>
              <a:t>SDS</a:t>
            </a:r>
            <a:endParaRPr lang="en-CA" sz="1800" dirty="0"/>
          </a:p>
          <a:p>
            <a:pPr marL="0" indent="0">
              <a:buNone/>
            </a:pPr>
            <a:r>
              <a:rPr lang="en-CA" b="1" dirty="0"/>
              <a:t>How are you protected from those hazards?</a:t>
            </a:r>
            <a:endParaRPr lang="en-CA" sz="2000" dirty="0"/>
          </a:p>
          <a:p>
            <a:pPr lvl="1"/>
            <a:r>
              <a:rPr lang="en-CA" sz="1800" dirty="0" smtClean="0"/>
              <a:t>Understand </a:t>
            </a:r>
            <a:r>
              <a:rPr lang="en-CA" sz="1800" dirty="0"/>
              <a:t>of the controls used in the </a:t>
            </a:r>
            <a:r>
              <a:rPr lang="en-CA" sz="1800" dirty="0" smtClean="0"/>
              <a:t>workplace.</a:t>
            </a:r>
          </a:p>
          <a:p>
            <a:pPr marL="0" indent="0">
              <a:buNone/>
            </a:pPr>
            <a:r>
              <a:rPr lang="en-CA" b="1" dirty="0"/>
              <a:t>W</a:t>
            </a:r>
            <a:r>
              <a:rPr lang="en-CA" b="1" dirty="0" smtClean="0"/>
              <a:t>hat </a:t>
            </a:r>
            <a:r>
              <a:rPr lang="en-CA" b="1" dirty="0"/>
              <a:t>do you do in case of an emergency?</a:t>
            </a:r>
          </a:p>
          <a:p>
            <a:pPr lvl="1"/>
            <a:r>
              <a:rPr lang="en-CA" sz="1800" dirty="0" smtClean="0"/>
              <a:t>Procedures </a:t>
            </a:r>
            <a:r>
              <a:rPr lang="en-CA" sz="1800" dirty="0"/>
              <a:t>to follow in the event of a spill, release, </a:t>
            </a:r>
            <a:r>
              <a:rPr lang="en-CA" sz="1800" dirty="0" smtClean="0"/>
              <a:t>or fire; or if health effects are noticed.</a:t>
            </a:r>
            <a:endParaRPr lang="en-CA" sz="1800" dirty="0"/>
          </a:p>
          <a:p>
            <a:pPr marL="0" indent="0">
              <a:buNone/>
            </a:pPr>
            <a:r>
              <a:rPr lang="en-CA" b="1" dirty="0"/>
              <a:t>Where can you get hazard information?</a:t>
            </a:r>
            <a:endParaRPr lang="en-CA" sz="2000" dirty="0"/>
          </a:p>
          <a:p>
            <a:pPr lvl="1"/>
            <a:r>
              <a:rPr lang="en-CA" sz="1800" dirty="0" smtClean="0"/>
              <a:t>Know </a:t>
            </a:r>
            <a:r>
              <a:rPr lang="en-CA" sz="1800" dirty="0"/>
              <a:t>how to get the SDS (either by the </a:t>
            </a:r>
            <a:r>
              <a:rPr lang="en-CA" sz="1800" dirty="0" smtClean="0"/>
              <a:t>binder/location, </a:t>
            </a:r>
            <a:r>
              <a:rPr lang="en-CA" sz="1800" dirty="0"/>
              <a:t>or by </a:t>
            </a:r>
            <a:r>
              <a:rPr lang="en-CA" sz="1800" dirty="0" smtClean="0"/>
              <a:t>accessing via </a:t>
            </a:r>
            <a:r>
              <a:rPr lang="en-CA" sz="1800" dirty="0"/>
              <a:t>a computer</a:t>
            </a:r>
            <a:r>
              <a:rPr lang="en-CA" sz="1800" dirty="0" smtClean="0"/>
              <a:t>).</a:t>
            </a:r>
            <a:endParaRPr lang="en-CA" sz="1800" dirty="0"/>
          </a:p>
        </p:txBody>
      </p:sp>
    </p:spTree>
    <p:extLst>
      <p:ext uri="{BB962C8B-B14F-4D97-AF65-F5344CB8AC3E}">
        <p14:creationId xmlns:p14="http://schemas.microsoft.com/office/powerpoint/2010/main" val="120374989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638373" cy="685800"/>
          </a:xfrm>
        </p:spPr>
        <p:txBody>
          <a:bodyPr>
            <a:normAutofit fontScale="90000"/>
          </a:bodyPr>
          <a:lstStyle/>
          <a:p>
            <a:pPr algn="l"/>
            <a:r>
              <a:rPr lang="en-CA" b="1" dirty="0"/>
              <a:t>ACTIVITY:  </a:t>
            </a:r>
            <a:r>
              <a:rPr lang="en-CA" b="1" dirty="0" smtClean="0"/>
              <a:t>Workplace-Specific Worksheet</a:t>
            </a:r>
            <a:endParaRPr lang="en-CA" dirty="0"/>
          </a:p>
        </p:txBody>
      </p:sp>
      <p:sp>
        <p:nvSpPr>
          <p:cNvPr id="2" name="Content Placeholder 1"/>
          <p:cNvSpPr>
            <a:spLocks noGrp="1"/>
          </p:cNvSpPr>
          <p:nvPr>
            <p:ph sz="quarter" idx="1"/>
          </p:nvPr>
        </p:nvSpPr>
        <p:spPr>
          <a:xfrm>
            <a:off x="467544" y="1628800"/>
            <a:ext cx="7467600" cy="4873752"/>
          </a:xfrm>
        </p:spPr>
        <p:txBody>
          <a:bodyPr>
            <a:normAutofit/>
          </a:bodyPr>
          <a:lstStyle/>
          <a:p>
            <a:endParaRPr lang="en-CA" dirty="0" smtClean="0"/>
          </a:p>
          <a:p>
            <a:endParaRPr lang="en-CA" dirty="0"/>
          </a:p>
        </p:txBody>
      </p:sp>
    </p:spTree>
    <p:extLst>
      <p:ext uri="{BB962C8B-B14F-4D97-AF65-F5344CB8AC3E}">
        <p14:creationId xmlns:p14="http://schemas.microsoft.com/office/powerpoint/2010/main" val="4943342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980728"/>
            <a:ext cx="8345535" cy="2113346"/>
          </a:xfrm>
        </p:spPr>
        <p:txBody>
          <a:bodyPr/>
          <a:lstStyle/>
          <a:p>
            <a:pPr algn="l"/>
            <a:r>
              <a:rPr lang="en-CA" sz="4000" dirty="0" smtClean="0"/>
              <a:t>As a worker, can you answer these four questions about every product you work with or may be exposed to?</a:t>
            </a:r>
            <a:endParaRPr lang="en-CA" sz="4000" dirty="0"/>
          </a:p>
        </p:txBody>
      </p:sp>
      <p:sp>
        <p:nvSpPr>
          <p:cNvPr id="3" name="Content Placeholder 2"/>
          <p:cNvSpPr>
            <a:spLocks noGrp="1"/>
          </p:cNvSpPr>
          <p:nvPr>
            <p:ph idx="1"/>
          </p:nvPr>
        </p:nvSpPr>
        <p:spPr>
          <a:xfrm>
            <a:off x="193040" y="3264195"/>
            <a:ext cx="7924800" cy="2689565"/>
          </a:xfrm>
        </p:spPr>
        <p:txBody>
          <a:bodyPr/>
          <a:lstStyle/>
          <a:p>
            <a:pPr lvl="1"/>
            <a:r>
              <a:rPr lang="en-CA" sz="2400" dirty="0" smtClean="0"/>
              <a:t>What are the hazards of the product?</a:t>
            </a:r>
          </a:p>
          <a:p>
            <a:pPr lvl="1"/>
            <a:r>
              <a:rPr lang="en-CA" sz="2400" dirty="0" smtClean="0"/>
              <a:t>How are you protected from those hazards?</a:t>
            </a:r>
          </a:p>
          <a:p>
            <a:pPr lvl="1"/>
            <a:r>
              <a:rPr lang="en-CA" sz="2400" dirty="0" smtClean="0"/>
              <a:t>What do you do in case of an emergency?</a:t>
            </a:r>
          </a:p>
          <a:p>
            <a:pPr lvl="1"/>
            <a:r>
              <a:rPr lang="en-CA" sz="2400" dirty="0" smtClean="0"/>
              <a:t>Where can you get hazard information?</a:t>
            </a:r>
          </a:p>
          <a:p>
            <a:endParaRPr lang="en-CA"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Suppliers Responsibilities</a:t>
            </a:r>
            <a:endParaRPr lang="en-CA" dirty="0"/>
          </a:p>
        </p:txBody>
      </p:sp>
      <p:sp>
        <p:nvSpPr>
          <p:cNvPr id="3" name="Content Placeholder 2"/>
          <p:cNvSpPr>
            <a:spLocks noGrp="1"/>
          </p:cNvSpPr>
          <p:nvPr>
            <p:ph idx="1"/>
          </p:nvPr>
        </p:nvSpPr>
        <p:spPr>
          <a:xfrm>
            <a:off x="193040" y="2060847"/>
            <a:ext cx="5919893" cy="3892913"/>
          </a:xfrm>
        </p:spPr>
        <p:txBody>
          <a:bodyPr/>
          <a:lstStyle/>
          <a:p>
            <a:r>
              <a:rPr lang="en-CA" dirty="0" smtClean="0"/>
              <a:t>Suppliers (including manufacturers, importers and distributors) must:</a:t>
            </a:r>
          </a:p>
          <a:p>
            <a:endParaRPr lang="en-CA" dirty="0" smtClean="0"/>
          </a:p>
          <a:p>
            <a:pPr>
              <a:buFont typeface="Arial" pitchFamily="34" charset="0"/>
              <a:buChar char="•"/>
            </a:pPr>
            <a:r>
              <a:rPr lang="en-CA" dirty="0" smtClean="0"/>
              <a:t>Classify products according to their hazards and the WHMIS criteria.</a:t>
            </a:r>
          </a:p>
          <a:p>
            <a:pPr>
              <a:buFont typeface="Arial" pitchFamily="34" charset="0"/>
              <a:buChar char="•"/>
            </a:pPr>
            <a:r>
              <a:rPr lang="en-CA" dirty="0" smtClean="0"/>
              <a:t>Provide labels for the product or container.</a:t>
            </a:r>
          </a:p>
          <a:p>
            <a:pPr>
              <a:buFont typeface="Arial" pitchFamily="34" charset="0"/>
              <a:buChar char="•"/>
            </a:pPr>
            <a:r>
              <a:rPr lang="en-CA" dirty="0" smtClean="0"/>
              <a:t>Provide a current SDS for WHMIS products sold to workplaces.</a:t>
            </a:r>
            <a:endParaRPr lang="en-CA" dirty="0"/>
          </a:p>
        </p:txBody>
      </p:sp>
      <p:pic>
        <p:nvPicPr>
          <p:cNvPr id="1026" name="Picture 2" descr="G:\GLOBAL\E_Learning\images\whmis_saskatchewan\Sask Labour\WHMIS 2015\8913EN_p11.jpg"/>
          <p:cNvPicPr>
            <a:picLocks noChangeAspect="1" noChangeArrowheads="1"/>
          </p:cNvPicPr>
          <p:nvPr/>
        </p:nvPicPr>
        <p:blipFill>
          <a:blip r:embed="rId2"/>
          <a:srcRect/>
          <a:stretch>
            <a:fillRect/>
          </a:stretch>
        </p:blipFill>
        <p:spPr bwMode="auto">
          <a:xfrm>
            <a:off x="6496050" y="2170642"/>
            <a:ext cx="2400300" cy="329565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Who enforces WHMIS?</a:t>
            </a:r>
            <a:endParaRPr lang="en-CA" dirty="0"/>
          </a:p>
        </p:txBody>
      </p:sp>
      <p:sp>
        <p:nvSpPr>
          <p:cNvPr id="3" name="Content Placeholder 2"/>
          <p:cNvSpPr>
            <a:spLocks noGrp="1"/>
          </p:cNvSpPr>
          <p:nvPr>
            <p:ph idx="1"/>
          </p:nvPr>
        </p:nvSpPr>
        <p:spPr>
          <a:xfrm>
            <a:off x="193040" y="1778001"/>
            <a:ext cx="8053493" cy="4175760"/>
          </a:xfrm>
        </p:spPr>
        <p:txBody>
          <a:bodyPr/>
          <a:lstStyle/>
          <a:p>
            <a:r>
              <a:rPr lang="en-CA" dirty="0" smtClean="0"/>
              <a:t>WHMIS is enforced by inspectors of Saskatchewan Occupational Health and Safety.  Inspectors may:</a:t>
            </a:r>
          </a:p>
          <a:p>
            <a:pPr lvl="1">
              <a:buFont typeface="Arial" pitchFamily="34" charset="0"/>
              <a:buChar char="•"/>
            </a:pPr>
            <a:r>
              <a:rPr lang="en-CA" dirty="0" smtClean="0"/>
              <a:t>Ask you specific questions about your knowledge of any part of the WHMIS program</a:t>
            </a:r>
          </a:p>
          <a:p>
            <a:pPr lvl="1">
              <a:buFont typeface="Arial" pitchFamily="34" charset="0"/>
              <a:buChar char="•"/>
            </a:pPr>
            <a:r>
              <a:rPr lang="en-CA" dirty="0" smtClean="0"/>
              <a:t>Ask you to show them an SDS for the product you work with</a:t>
            </a:r>
          </a:p>
          <a:p>
            <a:pPr lvl="1">
              <a:buFont typeface="Arial" pitchFamily="34" charset="0"/>
              <a:buChar char="•"/>
            </a:pPr>
            <a:r>
              <a:rPr lang="en-CA" dirty="0" smtClean="0"/>
              <a:t>Test your understanding of the content of the SDS or label</a:t>
            </a:r>
          </a:p>
          <a:p>
            <a:pPr lvl="1">
              <a:buFont typeface="Arial" pitchFamily="34" charset="0"/>
              <a:buChar char="•"/>
            </a:pPr>
            <a:r>
              <a:rPr lang="en-CA" dirty="0" smtClean="0"/>
              <a:t>See if you know about the product hazards, safe work practices, or emergency procedures</a:t>
            </a:r>
          </a:p>
          <a:p>
            <a:r>
              <a:rPr lang="en-CA" dirty="0" smtClean="0"/>
              <a:t>Inspectors can also ask the manager or supervisor these questions, and about how well the WHMIS program is working. </a:t>
            </a:r>
            <a:endParaRPr lang="en-C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7" y="980728"/>
            <a:ext cx="8699756" cy="685800"/>
          </a:xfrm>
        </p:spPr>
        <p:txBody>
          <a:bodyPr/>
          <a:lstStyle/>
          <a:p>
            <a:pPr algn="l"/>
            <a:r>
              <a:rPr lang="en-CA" dirty="0" smtClean="0"/>
              <a:t>Which workplace products are covered by WHMIS?</a:t>
            </a:r>
            <a:endParaRPr lang="en-CA" dirty="0"/>
          </a:p>
        </p:txBody>
      </p:sp>
      <p:sp>
        <p:nvSpPr>
          <p:cNvPr id="3" name="Content Placeholder 2"/>
          <p:cNvSpPr>
            <a:spLocks noGrp="1"/>
          </p:cNvSpPr>
          <p:nvPr>
            <p:ph idx="1"/>
          </p:nvPr>
        </p:nvSpPr>
        <p:spPr>
          <a:xfrm>
            <a:off x="193039" y="2060848"/>
            <a:ext cx="5979161" cy="3874286"/>
          </a:xfrm>
        </p:spPr>
        <p:txBody>
          <a:bodyPr/>
          <a:lstStyle/>
          <a:p>
            <a:r>
              <a:rPr lang="en-CA" dirty="0" smtClean="0"/>
              <a:t>The WHMIS laws set out rules to determine if a workplace product is hazardous.</a:t>
            </a:r>
          </a:p>
          <a:p>
            <a:endParaRPr lang="en-CA" dirty="0" smtClean="0"/>
          </a:p>
          <a:p>
            <a:r>
              <a:rPr lang="en-CA" dirty="0" smtClean="0"/>
              <a:t>The rules are based on properties such as toxicity, flammability and reactivity.  If one or more of the rules applies to a product, it is called a hazardous product.</a:t>
            </a:r>
          </a:p>
          <a:p>
            <a:endParaRPr lang="en-CA" dirty="0" smtClean="0"/>
          </a:p>
        </p:txBody>
      </p:sp>
      <p:pic>
        <p:nvPicPr>
          <p:cNvPr id="5" name="Picture 3" descr="G:\GLOBAL\E_Learning\images\whmis for mgrs and supervisors\inspection.jpg"/>
          <p:cNvPicPr>
            <a:picLocks noChangeAspect="1" noChangeArrowheads="1"/>
          </p:cNvPicPr>
          <p:nvPr/>
        </p:nvPicPr>
        <p:blipFill>
          <a:blip r:embed="rId2"/>
          <a:srcRect/>
          <a:stretch>
            <a:fillRect/>
          </a:stretch>
        </p:blipFill>
        <p:spPr bwMode="auto">
          <a:xfrm>
            <a:off x="6298322" y="2287588"/>
            <a:ext cx="2642184" cy="2394479"/>
          </a:xfrm>
          <a:prstGeom prst="rect">
            <a:avLst/>
          </a:prstGeom>
          <a:noFill/>
        </p:spPr>
      </p:pic>
      <p:sp>
        <p:nvSpPr>
          <p:cNvPr id="6" name="Rectangle 5"/>
          <p:cNvSpPr/>
          <p:nvPr/>
        </p:nvSpPr>
        <p:spPr>
          <a:xfrm>
            <a:off x="440267" y="5080969"/>
            <a:ext cx="8365066" cy="830997"/>
          </a:xfrm>
          <a:prstGeom prst="rect">
            <a:avLst/>
          </a:prstGeom>
        </p:spPr>
        <p:txBody>
          <a:bodyPr wrap="square">
            <a:spAutoFit/>
          </a:bodyPr>
          <a:lstStyle/>
          <a:p>
            <a:r>
              <a:rPr lang="en-CA" dirty="0" smtClean="0">
                <a:solidFill>
                  <a:srgbClr val="FF0000"/>
                </a:solidFill>
              </a:rPr>
              <a:t>If there are hazardous products in your workplace, you need WHMIS education and training. </a:t>
            </a:r>
            <a:endParaRPr lang="en-CA"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Exclusions</a:t>
            </a:r>
            <a:endParaRPr lang="en-CA" dirty="0"/>
          </a:p>
        </p:txBody>
      </p:sp>
      <p:sp>
        <p:nvSpPr>
          <p:cNvPr id="3" name="Content Placeholder 2"/>
          <p:cNvSpPr>
            <a:spLocks noGrp="1"/>
          </p:cNvSpPr>
          <p:nvPr>
            <p:ph idx="1"/>
          </p:nvPr>
        </p:nvSpPr>
        <p:spPr>
          <a:xfrm>
            <a:off x="193039" y="1837267"/>
            <a:ext cx="8950961" cy="4116493"/>
          </a:xfrm>
        </p:spPr>
        <p:txBody>
          <a:bodyPr/>
          <a:lstStyle/>
          <a:p>
            <a:r>
              <a:rPr lang="en-CA" dirty="0" smtClean="0"/>
              <a:t>Five categories of products are partially exempt from WHMIS requirements for labels and SDSs, but not WHMIS education and training requirements:</a:t>
            </a:r>
          </a:p>
          <a:p>
            <a:pPr marL="457200" indent="-457200">
              <a:buFont typeface="+mj-lt"/>
              <a:buAutoNum type="arabicPeriod"/>
            </a:pPr>
            <a:r>
              <a:rPr lang="en-CA" sz="2000" dirty="0" smtClean="0"/>
              <a:t>Consumer restricted products (those sold to the general public that are already labelled following the rules of the </a:t>
            </a:r>
            <a:r>
              <a:rPr lang="en-CA" sz="2000" i="1" dirty="0" smtClean="0"/>
              <a:t>Canadian Consumer Product Safety Act</a:t>
            </a:r>
            <a:r>
              <a:rPr lang="en-CA" sz="2000" dirty="0" smtClean="0"/>
              <a:t>).</a:t>
            </a:r>
          </a:p>
          <a:p>
            <a:pPr marL="457200" indent="-457200">
              <a:buFont typeface="+mj-lt"/>
              <a:buAutoNum type="arabicPeriod"/>
            </a:pPr>
            <a:r>
              <a:rPr lang="en-CA" sz="2000" dirty="0" smtClean="0"/>
              <a:t>Explosives (as defined by the </a:t>
            </a:r>
            <a:r>
              <a:rPr lang="en-CA" sz="2000" i="1" dirty="0" smtClean="0"/>
              <a:t>Explosives Act</a:t>
            </a:r>
            <a:r>
              <a:rPr lang="en-CA" sz="2000" dirty="0" smtClean="0"/>
              <a:t>).</a:t>
            </a:r>
          </a:p>
          <a:p>
            <a:pPr marL="457200" indent="-457200">
              <a:buFont typeface="+mj-lt"/>
              <a:buAutoNum type="arabicPeriod"/>
            </a:pPr>
            <a:r>
              <a:rPr lang="en-CA" sz="2000" dirty="0" smtClean="0"/>
              <a:t>Cosmetics, drugs, food or devices (as defined by the </a:t>
            </a:r>
            <a:r>
              <a:rPr lang="en-CA" sz="2000" i="1" dirty="0" smtClean="0"/>
              <a:t>Food and Drugs Act</a:t>
            </a:r>
            <a:r>
              <a:rPr lang="en-CA" sz="2000" dirty="0" smtClean="0"/>
              <a:t>).</a:t>
            </a:r>
          </a:p>
          <a:p>
            <a:pPr marL="457200" indent="-457200">
              <a:buFont typeface="+mj-lt"/>
              <a:buAutoNum type="arabicPeriod"/>
            </a:pPr>
            <a:r>
              <a:rPr lang="en-CA" sz="2000" dirty="0" smtClean="0"/>
              <a:t>Pest control products (for examples pesticides as defined by the </a:t>
            </a:r>
            <a:r>
              <a:rPr lang="en-CA" sz="2000" i="1" dirty="0" smtClean="0"/>
              <a:t>Pest Control Products Act</a:t>
            </a:r>
            <a:r>
              <a:rPr lang="en-CA" sz="2000" dirty="0" smtClean="0"/>
              <a:t>).</a:t>
            </a:r>
          </a:p>
          <a:p>
            <a:pPr marL="457200" indent="-457200">
              <a:buFont typeface="+mj-lt"/>
              <a:buAutoNum type="arabicPeriod"/>
            </a:pPr>
            <a:r>
              <a:rPr lang="en-CA" sz="2000" dirty="0" smtClean="0"/>
              <a:t>A nuclear substance, as defined by the </a:t>
            </a:r>
            <a:r>
              <a:rPr lang="en-CA" sz="2000" i="1" dirty="0" smtClean="0"/>
              <a:t>Nuclear Safety and Control Act</a:t>
            </a:r>
            <a:r>
              <a:rPr lang="en-CA" sz="2000" dirty="0" smtClean="0"/>
              <a:t>, that is radioactive.</a:t>
            </a:r>
            <a:endParaRPr lang="en-CA"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Exclusions</a:t>
            </a:r>
            <a:endParaRPr lang="en-CA" dirty="0"/>
          </a:p>
        </p:txBody>
      </p:sp>
      <p:sp>
        <p:nvSpPr>
          <p:cNvPr id="3" name="Content Placeholder 2"/>
          <p:cNvSpPr>
            <a:spLocks noGrp="1"/>
          </p:cNvSpPr>
          <p:nvPr>
            <p:ph idx="1"/>
          </p:nvPr>
        </p:nvSpPr>
        <p:spPr>
          <a:xfrm>
            <a:off x="193039" y="1857647"/>
            <a:ext cx="8629228" cy="3892913"/>
          </a:xfrm>
        </p:spPr>
        <p:txBody>
          <a:bodyPr/>
          <a:lstStyle/>
          <a:p>
            <a:r>
              <a:rPr lang="en-CA" dirty="0" smtClean="0"/>
              <a:t>Four categories of products are fully exempt from all WHMIS requirements:</a:t>
            </a:r>
          </a:p>
          <a:p>
            <a:pPr marL="857250" lvl="1" indent="-457200">
              <a:buFont typeface="+mj-lt"/>
              <a:buAutoNum type="arabicPeriod"/>
            </a:pPr>
            <a:r>
              <a:rPr lang="en-CA" dirty="0" smtClean="0"/>
              <a:t>Wood and products made of wood</a:t>
            </a:r>
          </a:p>
          <a:p>
            <a:pPr marL="857250" lvl="1" indent="-457200">
              <a:buFont typeface="+mj-lt"/>
              <a:buAutoNum type="arabicPeriod"/>
            </a:pPr>
            <a:r>
              <a:rPr lang="en-CA" dirty="0" smtClean="0"/>
              <a:t>Manufactured articles</a:t>
            </a:r>
          </a:p>
          <a:p>
            <a:pPr marL="857250" lvl="1" indent="-457200">
              <a:buFont typeface="+mj-lt"/>
              <a:buAutoNum type="arabicPeriod"/>
            </a:pPr>
            <a:r>
              <a:rPr lang="en-CA" dirty="0" smtClean="0"/>
              <a:t>Tobacco or products made of tobacco</a:t>
            </a:r>
          </a:p>
          <a:p>
            <a:pPr marL="857250" lvl="1" indent="-457200">
              <a:buFont typeface="+mj-lt"/>
              <a:buAutoNum type="arabicPeriod"/>
            </a:pPr>
            <a:r>
              <a:rPr lang="en-CA" dirty="0" smtClean="0"/>
              <a:t>Products being transported or handled pursuant to the </a:t>
            </a:r>
            <a:r>
              <a:rPr lang="en-CA" i="1" dirty="0" smtClean="0"/>
              <a:t>Dangerous Goods Transportation Act</a:t>
            </a:r>
            <a:r>
              <a:rPr lang="en-CA" dirty="0" smtClean="0"/>
              <a:t>, and the </a:t>
            </a:r>
            <a:r>
              <a:rPr lang="en-CA" i="1" dirty="0" smtClean="0"/>
              <a:t>Transportation of Dangerous Goods Act</a:t>
            </a:r>
            <a:r>
              <a:rPr lang="en-CA" dirty="0" smtClean="0"/>
              <a:t>.</a:t>
            </a:r>
          </a:p>
          <a:p>
            <a:pPr marL="857250" lvl="1" indent="-457200">
              <a:buNone/>
            </a:pPr>
            <a:endParaRPr lang="en-CA" dirty="0" smtClean="0"/>
          </a:p>
          <a:p>
            <a:pPr marL="457200" indent="-457200"/>
            <a:r>
              <a:rPr lang="en-CA" sz="2000" dirty="0" smtClean="0"/>
              <a:t>Hazardous wastes do not require SDSs and WHMIS labels, but the wastes still need to be labelled as hazardous waste and workers need to be educated and trained on safe handling procedures.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7" y="980728"/>
            <a:ext cx="8674356" cy="685800"/>
          </a:xfrm>
        </p:spPr>
        <p:txBody>
          <a:bodyPr/>
          <a:lstStyle/>
          <a:p>
            <a:pPr algn="l"/>
            <a:r>
              <a:rPr lang="en-CA" sz="3600" dirty="0" smtClean="0"/>
              <a:t>We mention these exclusions because...</a:t>
            </a:r>
            <a:endParaRPr lang="en-CA" sz="3600" dirty="0"/>
          </a:p>
        </p:txBody>
      </p:sp>
      <p:sp>
        <p:nvSpPr>
          <p:cNvPr id="3" name="Content Placeholder 2"/>
          <p:cNvSpPr>
            <a:spLocks noGrp="1"/>
          </p:cNvSpPr>
          <p:nvPr>
            <p:ph idx="1"/>
          </p:nvPr>
        </p:nvSpPr>
        <p:spPr>
          <a:xfrm>
            <a:off x="201507" y="2052380"/>
            <a:ext cx="5936825" cy="3892913"/>
          </a:xfrm>
        </p:spPr>
        <p:txBody>
          <a:bodyPr/>
          <a:lstStyle/>
          <a:p>
            <a:r>
              <a:rPr lang="en-CA" sz="1800" dirty="0" smtClean="0"/>
              <a:t>You probably have some of these products at your workplace. These products use different labels, symbols or other ways to tell people about their hazardous properties. </a:t>
            </a:r>
          </a:p>
          <a:p>
            <a:r>
              <a:rPr lang="en-CA" sz="1800" dirty="0" smtClean="0"/>
              <a:t>If any of these categories of products are used in your workplace, your employer is required to give you information on the hazards and how to work safety with them.  You must be provided this information before you start using these products.  They can usually get an SDS from the supplier. </a:t>
            </a:r>
          </a:p>
          <a:p>
            <a:pPr lvl="0"/>
            <a:r>
              <a:rPr lang="en-US" sz="1800" dirty="0" smtClean="0"/>
              <a:t>There is an example regarding consumer products in the Participant Workbook.</a:t>
            </a:r>
            <a:endParaRPr lang="en-US" sz="1800" b="1" dirty="0" smtClean="0"/>
          </a:p>
          <a:p>
            <a:endParaRPr lang="en-CA" sz="2000" dirty="0"/>
          </a:p>
        </p:txBody>
      </p:sp>
      <p:pic>
        <p:nvPicPr>
          <p:cNvPr id="6146" name="Picture 2" descr="G:\GLOBAL\E_Learning\images\whmis for workers\whmis for workers (OLD)\consumer_symbols.jpg"/>
          <p:cNvPicPr>
            <a:picLocks noChangeAspect="1" noChangeArrowheads="1"/>
          </p:cNvPicPr>
          <p:nvPr/>
        </p:nvPicPr>
        <p:blipFill>
          <a:blip r:embed="rId2"/>
          <a:srcRect/>
          <a:stretch>
            <a:fillRect/>
          </a:stretch>
        </p:blipFill>
        <p:spPr bwMode="auto">
          <a:xfrm>
            <a:off x="5973122" y="2070100"/>
            <a:ext cx="3035412" cy="26797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Why change?</a:t>
            </a:r>
            <a:endParaRPr lang="en-CA" dirty="0"/>
          </a:p>
        </p:txBody>
      </p:sp>
      <p:sp>
        <p:nvSpPr>
          <p:cNvPr id="7" name="Content Placeholder 6"/>
          <p:cNvSpPr>
            <a:spLocks noGrp="1"/>
          </p:cNvSpPr>
          <p:nvPr>
            <p:ph sz="quarter" idx="1"/>
          </p:nvPr>
        </p:nvSpPr>
        <p:spPr/>
        <p:txBody>
          <a:bodyPr>
            <a:normAutofit/>
          </a:bodyPr>
          <a:lstStyle/>
          <a:p>
            <a:r>
              <a:rPr lang="en-CA" dirty="0" smtClean="0"/>
              <a:t>Before </a:t>
            </a:r>
            <a:r>
              <a:rPr lang="en-CA" dirty="0"/>
              <a:t>GHS, a </a:t>
            </a:r>
            <a:r>
              <a:rPr lang="en-CA" dirty="0" smtClean="0"/>
              <a:t>product </a:t>
            </a:r>
            <a:r>
              <a:rPr lang="en-CA" dirty="0"/>
              <a:t>that would be “toxic” under WHMIS in Canada, might </a:t>
            </a:r>
            <a:r>
              <a:rPr lang="en-CA" dirty="0" smtClean="0"/>
              <a:t>have been labelled:</a:t>
            </a:r>
          </a:p>
          <a:p>
            <a:pPr lvl="1"/>
            <a:r>
              <a:rPr lang="en-CA" sz="2400" dirty="0" smtClean="0"/>
              <a:t>“</a:t>
            </a:r>
            <a:r>
              <a:rPr lang="en-CA" sz="2400" dirty="0"/>
              <a:t>harmful” in Europe and </a:t>
            </a:r>
            <a:r>
              <a:rPr lang="en-CA" sz="2400" dirty="0" smtClean="0"/>
              <a:t>Australia</a:t>
            </a:r>
          </a:p>
          <a:p>
            <a:pPr lvl="1"/>
            <a:r>
              <a:rPr lang="en-CA" sz="2400" dirty="0" smtClean="0"/>
              <a:t>“moderately </a:t>
            </a:r>
            <a:r>
              <a:rPr lang="en-CA" sz="2400" dirty="0"/>
              <a:t>toxic” in </a:t>
            </a:r>
            <a:r>
              <a:rPr lang="en-CA" sz="2400" dirty="0" smtClean="0"/>
              <a:t>China</a:t>
            </a:r>
          </a:p>
          <a:p>
            <a:pPr lvl="1"/>
            <a:r>
              <a:rPr lang="en-CA" sz="2400" dirty="0" smtClean="0"/>
              <a:t>“</a:t>
            </a:r>
            <a:r>
              <a:rPr lang="en-CA" sz="2400" dirty="0"/>
              <a:t>hazardous” in New Zealand </a:t>
            </a:r>
            <a:endParaRPr lang="en-CA" sz="2400" dirty="0" smtClean="0"/>
          </a:p>
          <a:p>
            <a:pPr lvl="1"/>
            <a:r>
              <a:rPr lang="en-CA" sz="2400" dirty="0" smtClean="0"/>
              <a:t>“</a:t>
            </a:r>
            <a:r>
              <a:rPr lang="en-CA" sz="2400" dirty="0"/>
              <a:t>non-toxic” in </a:t>
            </a:r>
            <a:r>
              <a:rPr lang="en-CA" sz="2400" dirty="0" smtClean="0"/>
              <a:t>India</a:t>
            </a:r>
          </a:p>
          <a:p>
            <a:endParaRPr lang="en-CA" dirty="0"/>
          </a:p>
          <a:p>
            <a:r>
              <a:rPr lang="en-CA" dirty="0" smtClean="0"/>
              <a:t>The </a:t>
            </a:r>
            <a:r>
              <a:rPr lang="en-CA" dirty="0"/>
              <a:t>biggest advantage of </a:t>
            </a:r>
            <a:r>
              <a:rPr lang="en-CA" dirty="0" smtClean="0"/>
              <a:t>using GHS worldwide is </a:t>
            </a:r>
            <a:r>
              <a:rPr lang="en-CA" b="1" dirty="0" smtClean="0"/>
              <a:t>consistency.</a:t>
            </a:r>
            <a:r>
              <a:rPr lang="en-CA" u="sng" dirty="0" smtClean="0"/>
              <a:t> </a:t>
            </a:r>
            <a:endParaRPr lang="en-CA" dirty="0" smtClean="0"/>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247446" y="2859246"/>
            <a:ext cx="2252053" cy="2053910"/>
          </a:xfrm>
          <a:prstGeom prst="rect">
            <a:avLst/>
          </a:prstGeom>
          <a:noFill/>
        </p:spPr>
      </p:pic>
    </p:spTree>
    <p:extLst>
      <p:ext uri="{BB962C8B-B14F-4D97-AF65-F5344CB8AC3E}">
        <p14:creationId xmlns:p14="http://schemas.microsoft.com/office/powerpoint/2010/main" val="3342431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413" y="4017433"/>
            <a:ext cx="7945120" cy="1362075"/>
          </a:xfrm>
        </p:spPr>
        <p:txBody>
          <a:bodyPr/>
          <a:lstStyle/>
          <a:p>
            <a:r>
              <a:rPr lang="en-CA" cap="none" dirty="0" smtClean="0"/>
              <a:t>Components of the Hazard Classification and Labelling System</a:t>
            </a:r>
            <a:endParaRPr lang="en-CA" cap="none" dirty="0"/>
          </a:p>
        </p:txBody>
      </p:sp>
      <p:sp>
        <p:nvSpPr>
          <p:cNvPr id="5" name="Text Placeholder 4"/>
          <p:cNvSpPr>
            <a:spLocks noGrp="1"/>
          </p:cNvSpPr>
          <p:nvPr>
            <p:ph type="body" idx="1"/>
          </p:nvPr>
        </p:nvSpPr>
        <p:spPr/>
        <p:txBody>
          <a:bodyPr/>
          <a:lstStyle/>
          <a:p>
            <a:r>
              <a:rPr lang="en-CA" dirty="0" smtClean="0"/>
              <a:t> </a:t>
            </a:r>
            <a:endParaRPr lang="en-C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Common Elements </a:t>
            </a:r>
            <a:endParaRPr lang="en-CA" dirty="0"/>
          </a:p>
        </p:txBody>
      </p:sp>
      <p:sp>
        <p:nvSpPr>
          <p:cNvPr id="7" name="Content Placeholder 6"/>
          <p:cNvSpPr>
            <a:spLocks noGrp="1"/>
          </p:cNvSpPr>
          <p:nvPr>
            <p:ph sz="quarter" idx="1"/>
          </p:nvPr>
        </p:nvSpPr>
        <p:spPr>
          <a:xfrm>
            <a:off x="457200" y="1556792"/>
            <a:ext cx="7467600" cy="4873752"/>
          </a:xfrm>
        </p:spPr>
        <p:txBody>
          <a:bodyPr/>
          <a:lstStyle/>
          <a:p>
            <a:pPr marL="0" indent="0">
              <a:buNone/>
            </a:pPr>
            <a:endParaRPr lang="en-CA" dirty="0" smtClean="0"/>
          </a:p>
          <a:p>
            <a:pPr marL="0" indent="0">
              <a:buNone/>
            </a:pPr>
            <a:r>
              <a:rPr lang="en-CA" dirty="0" smtClean="0"/>
              <a:t>The </a:t>
            </a:r>
            <a:r>
              <a:rPr lang="en-CA" dirty="0"/>
              <a:t>elements </a:t>
            </a:r>
            <a:r>
              <a:rPr lang="en-CA" dirty="0" smtClean="0"/>
              <a:t>that will be discussed here are:</a:t>
            </a:r>
          </a:p>
          <a:p>
            <a:pPr lvl="1">
              <a:buFont typeface="Arial" pitchFamily="34" charset="0"/>
              <a:buChar char="•"/>
            </a:pPr>
            <a:r>
              <a:rPr lang="en-CA" sz="2400" dirty="0"/>
              <a:t>Hazard groups, </a:t>
            </a:r>
            <a:r>
              <a:rPr lang="en-CA" sz="2400" dirty="0" smtClean="0"/>
              <a:t>classes, and categories</a:t>
            </a:r>
            <a:endParaRPr lang="en-CA" sz="2400" dirty="0"/>
          </a:p>
          <a:p>
            <a:pPr lvl="1">
              <a:buFont typeface="Arial" pitchFamily="34" charset="0"/>
              <a:buChar char="•"/>
            </a:pPr>
            <a:r>
              <a:rPr lang="en-CA" sz="2400" dirty="0" smtClean="0"/>
              <a:t>Pictograms</a:t>
            </a:r>
            <a:endParaRPr lang="en-CA" sz="2400" dirty="0"/>
          </a:p>
          <a:p>
            <a:pPr lvl="1">
              <a:buFont typeface="Arial" pitchFamily="34" charset="0"/>
              <a:buChar char="•"/>
            </a:pPr>
            <a:r>
              <a:rPr lang="en-CA" sz="2400" dirty="0"/>
              <a:t>Signal words</a:t>
            </a:r>
          </a:p>
          <a:p>
            <a:pPr lvl="1">
              <a:buFont typeface="Arial" pitchFamily="34" charset="0"/>
              <a:buChar char="•"/>
            </a:pPr>
            <a:r>
              <a:rPr lang="en-CA" sz="2400" dirty="0"/>
              <a:t>Hazard statements</a:t>
            </a:r>
          </a:p>
          <a:p>
            <a:pPr lvl="1">
              <a:buFont typeface="Arial" pitchFamily="34" charset="0"/>
              <a:buChar char="•"/>
            </a:pPr>
            <a:r>
              <a:rPr lang="en-CA" sz="2400" dirty="0"/>
              <a:t>Precautionary statements</a:t>
            </a:r>
          </a:p>
          <a:p>
            <a:endParaRPr lang="en-CA" dirty="0"/>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68900" y="3268896"/>
            <a:ext cx="3771900" cy="2073295"/>
          </a:xfrm>
          <a:prstGeom prst="rect">
            <a:avLst/>
          </a:prstGeom>
          <a:noFill/>
        </p:spPr>
      </p:pic>
    </p:spTree>
    <p:extLst>
      <p:ext uri="{BB962C8B-B14F-4D97-AF65-F5344CB8AC3E}">
        <p14:creationId xmlns:p14="http://schemas.microsoft.com/office/powerpoint/2010/main" val="4168000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1240787"/>
            <a:ext cx="7357406" cy="685800"/>
          </a:xfrm>
        </p:spPr>
        <p:txBody>
          <a:bodyPr/>
          <a:lstStyle/>
          <a:p>
            <a:r>
              <a:rPr lang="en-CA" dirty="0" smtClean="0"/>
              <a:t>Introduction to WHMIS 2015</a:t>
            </a:r>
            <a:endParaRPr lang="en-CA" dirty="0"/>
          </a:p>
        </p:txBody>
      </p:sp>
      <p:sp>
        <p:nvSpPr>
          <p:cNvPr id="7" name="Content Placeholder 6"/>
          <p:cNvSpPr>
            <a:spLocks noGrp="1"/>
          </p:cNvSpPr>
          <p:nvPr>
            <p:ph sz="quarter" idx="1"/>
          </p:nvPr>
        </p:nvSpPr>
        <p:spPr>
          <a:xfrm>
            <a:off x="193040" y="2060847"/>
            <a:ext cx="8430843" cy="3892913"/>
          </a:xfrm>
        </p:spPr>
        <p:txBody>
          <a:bodyPr>
            <a:noAutofit/>
          </a:bodyPr>
          <a:lstStyle/>
          <a:p>
            <a:pPr>
              <a:buFont typeface="Arial" pitchFamily="34" charset="0"/>
              <a:buChar char="•"/>
            </a:pPr>
            <a:r>
              <a:rPr lang="en-CA" dirty="0" smtClean="0"/>
              <a:t>Many countries have systems for chemical classification and hazard communication</a:t>
            </a:r>
          </a:p>
          <a:p>
            <a:pPr lvl="1"/>
            <a:r>
              <a:rPr lang="en-CA" sz="2400" dirty="0" smtClean="0"/>
              <a:t>In Canada, this system is called </a:t>
            </a:r>
            <a:r>
              <a:rPr lang="en-CA" sz="2400" b="1" dirty="0" smtClean="0"/>
              <a:t>WHMIS</a:t>
            </a:r>
            <a:r>
              <a:rPr lang="en-CA" sz="2400" dirty="0" smtClean="0"/>
              <a:t> (Workplace Hazardous Materials Information System)</a:t>
            </a:r>
          </a:p>
          <a:p>
            <a:pPr lvl="1"/>
            <a:r>
              <a:rPr lang="en-CA" sz="2400" dirty="0" smtClean="0"/>
              <a:t>Canada has aligned with the “</a:t>
            </a:r>
            <a:r>
              <a:rPr lang="en-CA" sz="2400" b="1" u="sng" dirty="0" smtClean="0"/>
              <a:t>G</a:t>
            </a:r>
            <a:r>
              <a:rPr lang="en-CA" sz="2400" dirty="0" smtClean="0"/>
              <a:t>lobally </a:t>
            </a:r>
            <a:r>
              <a:rPr lang="en-CA" sz="2400" b="1" u="sng" dirty="0" smtClean="0"/>
              <a:t>H</a:t>
            </a:r>
            <a:r>
              <a:rPr lang="en-CA" sz="2400" dirty="0" smtClean="0"/>
              <a:t>armonized </a:t>
            </a:r>
            <a:r>
              <a:rPr lang="en-CA" sz="2400" b="1" u="sng" dirty="0" smtClean="0"/>
              <a:t>S</a:t>
            </a:r>
            <a:r>
              <a:rPr lang="en-CA" sz="2400" dirty="0" smtClean="0"/>
              <a:t>ystem for the Classification and Labelling of Chemicals” or </a:t>
            </a:r>
            <a:r>
              <a:rPr lang="en-CA" sz="2400" b="1" dirty="0" smtClean="0"/>
              <a:t>GHS</a:t>
            </a:r>
          </a:p>
          <a:p>
            <a:pPr>
              <a:buFont typeface="Arial" pitchFamily="34" charset="0"/>
              <a:buChar char="•"/>
            </a:pPr>
            <a:r>
              <a:rPr lang="en-CA" dirty="0" smtClean="0">
                <a:latin typeface="Calibri"/>
                <a:cs typeface="Calibri"/>
              </a:rPr>
              <a:t>GHS provides harmonized hazard communication worldwide</a:t>
            </a:r>
          </a:p>
          <a:p>
            <a:pPr marL="365760" lvl="1" indent="0">
              <a:buNone/>
            </a:pPr>
            <a:endParaRPr lang="en-CA" sz="1800" dirty="0" smtClean="0"/>
          </a:p>
        </p:txBody>
      </p:sp>
    </p:spTree>
    <p:extLst>
      <p:ext uri="{BB962C8B-B14F-4D97-AF65-F5344CB8AC3E}">
        <p14:creationId xmlns:p14="http://schemas.microsoft.com/office/powerpoint/2010/main" val="2288531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b="1" dirty="0" smtClean="0"/>
              <a:t>Hazard Groups</a:t>
            </a:r>
            <a:endParaRPr lang="en-CA" dirty="0"/>
          </a:p>
        </p:txBody>
      </p:sp>
      <p:sp>
        <p:nvSpPr>
          <p:cNvPr id="7" name="Content Placeholder 6"/>
          <p:cNvSpPr>
            <a:spLocks noGrp="1"/>
          </p:cNvSpPr>
          <p:nvPr>
            <p:ph sz="quarter" idx="1"/>
          </p:nvPr>
        </p:nvSpPr>
        <p:spPr>
          <a:xfrm>
            <a:off x="155195" y="1665849"/>
            <a:ext cx="8520971" cy="4105777"/>
          </a:xfrm>
        </p:spPr>
        <p:txBody>
          <a:bodyPr/>
          <a:lstStyle/>
          <a:p>
            <a:endParaRPr lang="en-CA" dirty="0" smtClean="0"/>
          </a:p>
          <a:p>
            <a:endParaRPr lang="en-CA" dirty="0" smtClean="0"/>
          </a:p>
          <a:p>
            <a:endParaRPr lang="en-CA" dirty="0" smtClean="0"/>
          </a:p>
          <a:p>
            <a:r>
              <a:rPr lang="en-CA" dirty="0" smtClean="0"/>
              <a:t>There are 2 major hazard groups under WHMIS 2015</a:t>
            </a:r>
          </a:p>
          <a:p>
            <a:pPr>
              <a:buFont typeface="Arial" pitchFamily="34" charset="0"/>
              <a:buChar char="•"/>
            </a:pPr>
            <a:r>
              <a:rPr lang="en-CA" b="1" dirty="0" smtClean="0"/>
              <a:t>Physical</a:t>
            </a:r>
            <a:r>
              <a:rPr lang="en-CA" dirty="0" smtClean="0"/>
              <a:t> – flammable liquid, gases under pressure</a:t>
            </a:r>
          </a:p>
          <a:p>
            <a:pPr>
              <a:buFont typeface="Arial" pitchFamily="34" charset="0"/>
              <a:buChar char="•"/>
            </a:pPr>
            <a:r>
              <a:rPr lang="en-CA" b="1" dirty="0" smtClean="0"/>
              <a:t>Health</a:t>
            </a:r>
            <a:r>
              <a:rPr lang="en-CA" dirty="0" smtClean="0"/>
              <a:t> – skin corrosion/irritation, acute toxicity</a:t>
            </a:r>
          </a:p>
          <a:p>
            <a:pPr lvl="1"/>
            <a:endParaRPr lang="en-CA" b="1" dirty="0" smtClean="0"/>
          </a:p>
          <a:p>
            <a:r>
              <a:rPr lang="en-CA" dirty="0" smtClean="0"/>
              <a:t>Within each hazard group, there are hazard classes.</a:t>
            </a:r>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458237959"/>
              </p:ext>
            </p:extLst>
          </p:nvPr>
        </p:nvGraphicFramePr>
        <p:xfrm>
          <a:off x="250751" y="1752600"/>
          <a:ext cx="8140774" cy="612254"/>
        </p:xfrm>
        <a:graphic>
          <a:graphicData uri="http://schemas.openxmlformats.org/drawingml/2006/table">
            <a:tbl>
              <a:tblPr firstRow="1" bandRow="1">
                <a:tableStyleId>{5C22544A-7EE6-4342-B048-85BDC9FD1C3A}</a:tableStyleId>
              </a:tblPr>
              <a:tblGrid>
                <a:gridCol w="8140774"/>
              </a:tblGrid>
              <a:tr h="612254">
                <a:tc>
                  <a:txBody>
                    <a:bodyPr/>
                    <a:lstStyle/>
                    <a:p>
                      <a:pPr algn="ctr"/>
                      <a:r>
                        <a:rPr lang="en-US" sz="2400" b="1" i="1" dirty="0" smtClean="0">
                          <a:solidFill>
                            <a:srgbClr val="7030A0"/>
                          </a:solidFill>
                        </a:rPr>
                        <a:t>Hazard group </a:t>
                      </a:r>
                      <a:r>
                        <a:rPr lang="en-US" sz="2400" b="0" i="1" dirty="0" smtClean="0">
                          <a:solidFill>
                            <a:srgbClr val="7030A0"/>
                          </a:solidFill>
                        </a:rPr>
                        <a:t>➔ Hazard</a:t>
                      </a:r>
                      <a:r>
                        <a:rPr lang="en-US" sz="2400" b="0" i="1" baseline="0" dirty="0" smtClean="0">
                          <a:solidFill>
                            <a:srgbClr val="7030A0"/>
                          </a:solidFill>
                        </a:rPr>
                        <a:t> class ➔ Hazard category</a:t>
                      </a:r>
                      <a:endParaRPr lang="en-US" sz="2400" b="0" i="1" dirty="0">
                        <a:solidFill>
                          <a:srgbClr val="7030A0"/>
                        </a:solidFill>
                      </a:endParaRPr>
                    </a:p>
                  </a:txBody>
                  <a:tcPr marL="91447" marR="91447" marT="45665" marB="45665" anchor="ctr" anchorCtr="1">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0123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b="1" dirty="0" smtClean="0"/>
              <a:t>Hazard Classes</a:t>
            </a:r>
            <a:endParaRPr lang="en-CA" dirty="0"/>
          </a:p>
        </p:txBody>
      </p:sp>
      <p:sp>
        <p:nvSpPr>
          <p:cNvPr id="7" name="Content Placeholder 6"/>
          <p:cNvSpPr>
            <a:spLocks noGrp="1"/>
          </p:cNvSpPr>
          <p:nvPr>
            <p:ph sz="quarter" idx="1"/>
          </p:nvPr>
        </p:nvSpPr>
        <p:spPr/>
        <p:txBody>
          <a:bodyPr/>
          <a:lstStyle/>
          <a:p>
            <a:endParaRPr lang="en-CA" dirty="0" smtClean="0"/>
          </a:p>
          <a:p>
            <a:endParaRPr lang="en-CA" dirty="0" smtClean="0"/>
          </a:p>
          <a:p>
            <a:r>
              <a:rPr lang="en-CA" dirty="0" smtClean="0"/>
              <a:t>Each hazard group is divided further into hazard classes.  Under WHMIS 2015, there are: </a:t>
            </a:r>
          </a:p>
          <a:p>
            <a:pPr lvl="1"/>
            <a:r>
              <a:rPr lang="en-CA" dirty="0" smtClean="0"/>
              <a:t>19 physical </a:t>
            </a:r>
            <a:r>
              <a:rPr lang="en-CA" dirty="0"/>
              <a:t>hazard </a:t>
            </a:r>
            <a:r>
              <a:rPr lang="en-CA" dirty="0" smtClean="0"/>
              <a:t>classes</a:t>
            </a:r>
          </a:p>
          <a:p>
            <a:pPr lvl="1"/>
            <a:r>
              <a:rPr lang="en-CA" dirty="0" smtClean="0"/>
              <a:t>12 </a:t>
            </a:r>
            <a:r>
              <a:rPr lang="en-CA" dirty="0"/>
              <a:t>health hazard </a:t>
            </a:r>
            <a:r>
              <a:rPr lang="en-CA" dirty="0" smtClean="0"/>
              <a:t>classes</a:t>
            </a:r>
          </a:p>
          <a:p>
            <a:pPr lvl="1">
              <a:buNone/>
            </a:pPr>
            <a:endParaRPr lang="en-CA" dirty="0" smtClean="0"/>
          </a:p>
          <a:p>
            <a:pPr lvl="1">
              <a:buNone/>
            </a:pPr>
            <a:r>
              <a:rPr lang="en-CA" dirty="0" smtClean="0"/>
              <a:t>There are also 2 </a:t>
            </a:r>
            <a:r>
              <a:rPr lang="en-CA" dirty="0"/>
              <a:t>environmental </a:t>
            </a:r>
            <a:r>
              <a:rPr lang="en-CA" dirty="0" smtClean="0"/>
              <a:t>classes from GHS but these classes are not mandatory in Canada.</a:t>
            </a:r>
            <a:endParaRPr lang="en-CA" dirty="0"/>
          </a:p>
          <a:p>
            <a:endParaRPr lang="en-CA" dirty="0" smtClean="0"/>
          </a:p>
          <a:p>
            <a:endParaRPr lang="en-CA" dirty="0"/>
          </a:p>
        </p:txBody>
      </p:sp>
      <p:graphicFrame>
        <p:nvGraphicFramePr>
          <p:cNvPr id="4" name="Table 3"/>
          <p:cNvGraphicFramePr>
            <a:graphicFrameLocks noGrp="1"/>
          </p:cNvGraphicFramePr>
          <p:nvPr>
            <p:extLst>
              <p:ext uri="{D42A27DB-BD31-4B8C-83A1-F6EECF244321}">
                <p14:modId xmlns:p14="http://schemas.microsoft.com/office/powerpoint/2010/main" val="458237959"/>
              </p:ext>
            </p:extLst>
          </p:nvPr>
        </p:nvGraphicFramePr>
        <p:xfrm>
          <a:off x="294610" y="1887718"/>
          <a:ext cx="8140774" cy="647700"/>
        </p:xfrm>
        <a:graphic>
          <a:graphicData uri="http://schemas.openxmlformats.org/drawingml/2006/table">
            <a:tbl>
              <a:tblPr firstRow="1" bandRow="1">
                <a:tableStyleId>{5C22544A-7EE6-4342-B048-85BDC9FD1C3A}</a:tableStyleId>
              </a:tblPr>
              <a:tblGrid>
                <a:gridCol w="8140774"/>
              </a:tblGrid>
              <a:tr h="647700">
                <a:tc>
                  <a:txBody>
                    <a:bodyPr/>
                    <a:lstStyle/>
                    <a:p>
                      <a:pPr algn="ctr"/>
                      <a:r>
                        <a:rPr lang="en-US" sz="2400" b="0" i="1" dirty="0" smtClean="0">
                          <a:solidFill>
                            <a:srgbClr val="7030A0"/>
                          </a:solidFill>
                        </a:rPr>
                        <a:t>Hazard group ➔ </a:t>
                      </a:r>
                      <a:r>
                        <a:rPr lang="en-US" sz="2400" b="1" i="1" dirty="0" smtClean="0">
                          <a:solidFill>
                            <a:srgbClr val="7030A0"/>
                          </a:solidFill>
                        </a:rPr>
                        <a:t>Hazard</a:t>
                      </a:r>
                      <a:r>
                        <a:rPr lang="en-US" sz="2400" b="1" i="1" baseline="0" dirty="0" smtClean="0">
                          <a:solidFill>
                            <a:srgbClr val="7030A0"/>
                          </a:solidFill>
                        </a:rPr>
                        <a:t> class </a:t>
                      </a:r>
                      <a:r>
                        <a:rPr lang="en-US" sz="2400" b="0" i="1" baseline="0" dirty="0" smtClean="0">
                          <a:solidFill>
                            <a:srgbClr val="7030A0"/>
                          </a:solidFill>
                        </a:rPr>
                        <a:t>➔ Hazard category</a:t>
                      </a:r>
                      <a:endParaRPr lang="en-US" sz="2400" b="0" i="1" dirty="0">
                        <a:solidFill>
                          <a:srgbClr val="7030A0"/>
                        </a:solidFill>
                      </a:endParaRPr>
                    </a:p>
                  </a:txBody>
                  <a:tcPr marL="91447" marR="91447" marT="45665" marB="45665" anchor="ctr" anchorCtr="1">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573612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3200" y="943000"/>
            <a:ext cx="8740775" cy="915818"/>
          </a:xfrm>
        </p:spPr>
        <p:txBody>
          <a:bodyPr/>
          <a:lstStyle/>
          <a:p>
            <a:pPr algn="l"/>
            <a:r>
              <a:rPr lang="en-CA" dirty="0" smtClean="0"/>
              <a:t>Physical </a:t>
            </a:r>
            <a:r>
              <a:rPr lang="en-CA" dirty="0"/>
              <a:t>Hazard </a:t>
            </a:r>
            <a:r>
              <a:rPr lang="en-CA" dirty="0" smtClean="0"/>
              <a:t>Classes </a:t>
            </a:r>
            <a:endParaRPr lang="en-CA" dirty="0"/>
          </a:p>
        </p:txBody>
      </p:sp>
      <p:sp>
        <p:nvSpPr>
          <p:cNvPr id="7" name="Content Placeholder 6"/>
          <p:cNvSpPr>
            <a:spLocks noGrp="1"/>
          </p:cNvSpPr>
          <p:nvPr>
            <p:ph sz="quarter" idx="1"/>
          </p:nvPr>
        </p:nvSpPr>
        <p:spPr>
          <a:xfrm>
            <a:off x="203201" y="1913860"/>
            <a:ext cx="3546764" cy="3877340"/>
          </a:xfrm>
        </p:spPr>
        <p:txBody>
          <a:bodyPr>
            <a:normAutofit fontScale="85000" lnSpcReduction="20000"/>
          </a:bodyPr>
          <a:lstStyle/>
          <a:p>
            <a:pPr>
              <a:buFont typeface="Arial" pitchFamily="34" charset="0"/>
              <a:buChar char="•"/>
            </a:pPr>
            <a:r>
              <a:rPr lang="en-CA" dirty="0" smtClean="0"/>
              <a:t>Explosives*</a:t>
            </a:r>
          </a:p>
          <a:p>
            <a:pPr>
              <a:buFont typeface="Arial" pitchFamily="34" charset="0"/>
              <a:buChar char="•"/>
            </a:pPr>
            <a:r>
              <a:rPr lang="en-CA" dirty="0" smtClean="0"/>
              <a:t>Flammable gases</a:t>
            </a:r>
          </a:p>
          <a:p>
            <a:pPr>
              <a:buFont typeface="Arial" pitchFamily="34" charset="0"/>
              <a:buChar char="•"/>
            </a:pPr>
            <a:r>
              <a:rPr lang="en-CA" dirty="0" smtClean="0"/>
              <a:t>Flammable aerosols</a:t>
            </a:r>
          </a:p>
          <a:p>
            <a:pPr>
              <a:buFont typeface="Arial" pitchFamily="34" charset="0"/>
              <a:buChar char="•"/>
            </a:pPr>
            <a:r>
              <a:rPr lang="en-CA" dirty="0" smtClean="0"/>
              <a:t>Oxidizing gases</a:t>
            </a:r>
          </a:p>
          <a:p>
            <a:pPr>
              <a:buFont typeface="Arial" pitchFamily="34" charset="0"/>
              <a:buChar char="•"/>
            </a:pPr>
            <a:r>
              <a:rPr lang="en-CA" dirty="0" smtClean="0"/>
              <a:t>Gases under pressure</a:t>
            </a:r>
          </a:p>
          <a:p>
            <a:pPr>
              <a:buFont typeface="Arial" pitchFamily="34" charset="0"/>
              <a:buChar char="•"/>
            </a:pPr>
            <a:r>
              <a:rPr lang="en-CA" dirty="0" smtClean="0"/>
              <a:t>Flammable liquids</a:t>
            </a:r>
          </a:p>
          <a:p>
            <a:pPr>
              <a:buFont typeface="Arial" pitchFamily="34" charset="0"/>
              <a:buChar char="•"/>
            </a:pPr>
            <a:r>
              <a:rPr lang="en-CA" dirty="0" smtClean="0"/>
              <a:t>Flammable solids</a:t>
            </a:r>
          </a:p>
          <a:p>
            <a:pPr>
              <a:buFont typeface="Arial" pitchFamily="34" charset="0"/>
              <a:buChar char="•"/>
            </a:pPr>
            <a:r>
              <a:rPr lang="en-CA" dirty="0" smtClean="0"/>
              <a:t>Self-reactive substances and mixtures</a:t>
            </a:r>
          </a:p>
          <a:p>
            <a:pPr>
              <a:buFont typeface="Arial" pitchFamily="34" charset="0"/>
              <a:buChar char="•"/>
            </a:pPr>
            <a:r>
              <a:rPr lang="en-CA" dirty="0"/>
              <a:t>Pyrophoric liquids</a:t>
            </a:r>
          </a:p>
          <a:p>
            <a:endParaRPr lang="en-CA" dirty="0" smtClean="0"/>
          </a:p>
          <a:p>
            <a:endParaRPr lang="en-CA" sz="2800" dirty="0"/>
          </a:p>
        </p:txBody>
      </p:sp>
      <p:sp>
        <p:nvSpPr>
          <p:cNvPr id="2" name="Content Placeholder 1"/>
          <p:cNvSpPr>
            <a:spLocks noGrp="1"/>
          </p:cNvSpPr>
          <p:nvPr>
            <p:ph sz="quarter" idx="2"/>
          </p:nvPr>
        </p:nvSpPr>
        <p:spPr>
          <a:xfrm>
            <a:off x="4331855" y="1913860"/>
            <a:ext cx="3878695" cy="3877340"/>
          </a:xfrm>
        </p:spPr>
        <p:txBody>
          <a:bodyPr>
            <a:normAutofit fontScale="85000" lnSpcReduction="20000"/>
          </a:bodyPr>
          <a:lstStyle/>
          <a:p>
            <a:pPr>
              <a:buFont typeface="Arial" pitchFamily="34" charset="0"/>
              <a:buChar char="•"/>
            </a:pPr>
            <a:r>
              <a:rPr lang="en-CA" dirty="0" smtClean="0"/>
              <a:t>Pyrophoric solids</a:t>
            </a:r>
          </a:p>
          <a:p>
            <a:pPr>
              <a:buFont typeface="Arial" pitchFamily="34" charset="0"/>
              <a:buChar char="•"/>
            </a:pPr>
            <a:r>
              <a:rPr lang="en-CA" dirty="0" smtClean="0"/>
              <a:t>Self-heating substances and mixtures</a:t>
            </a:r>
          </a:p>
          <a:p>
            <a:pPr>
              <a:buFont typeface="Arial" pitchFamily="34" charset="0"/>
              <a:buChar char="•"/>
            </a:pPr>
            <a:r>
              <a:rPr lang="en-CA" dirty="0" smtClean="0"/>
              <a:t>Substances and mixtures which, in contact with water, emit flammable gas</a:t>
            </a:r>
          </a:p>
          <a:p>
            <a:pPr>
              <a:buFont typeface="Arial" pitchFamily="34" charset="0"/>
              <a:buChar char="•"/>
            </a:pPr>
            <a:r>
              <a:rPr lang="en-CA" dirty="0" smtClean="0"/>
              <a:t>Oxidizing liquids</a:t>
            </a:r>
          </a:p>
          <a:p>
            <a:pPr>
              <a:buFont typeface="Arial" pitchFamily="34" charset="0"/>
              <a:buChar char="•"/>
            </a:pPr>
            <a:r>
              <a:rPr lang="en-CA" dirty="0" smtClean="0"/>
              <a:t>Oxidizing solids</a:t>
            </a:r>
          </a:p>
          <a:p>
            <a:pPr>
              <a:buFont typeface="Arial" pitchFamily="34" charset="0"/>
              <a:buChar char="•"/>
            </a:pPr>
            <a:r>
              <a:rPr lang="en-CA" dirty="0" smtClean="0"/>
              <a:t>Organic peroxides</a:t>
            </a:r>
          </a:p>
          <a:p>
            <a:pPr>
              <a:buFont typeface="Arial" pitchFamily="34" charset="0"/>
              <a:buChar char="•"/>
            </a:pPr>
            <a:r>
              <a:rPr lang="en-CA" dirty="0" smtClean="0"/>
              <a:t>Corrosive to metals</a:t>
            </a:r>
          </a:p>
          <a:p>
            <a:endParaRPr lang="en-CA" dirty="0" smtClean="0"/>
          </a:p>
        </p:txBody>
      </p:sp>
      <p:sp>
        <p:nvSpPr>
          <p:cNvPr id="5" name="TextBox 4"/>
          <p:cNvSpPr txBox="1"/>
          <p:nvPr/>
        </p:nvSpPr>
        <p:spPr>
          <a:xfrm>
            <a:off x="350875" y="5720317"/>
            <a:ext cx="8591106" cy="369332"/>
          </a:xfrm>
          <a:prstGeom prst="rect">
            <a:avLst/>
          </a:prstGeom>
          <a:noFill/>
        </p:spPr>
        <p:txBody>
          <a:bodyPr wrap="square" rtlCol="0">
            <a:spAutoFit/>
          </a:bodyPr>
          <a:lstStyle/>
          <a:p>
            <a:r>
              <a:rPr lang="en-CA" sz="1400" dirty="0" smtClean="0"/>
              <a:t>*WHMIS is not adopting the explosive hazard class.  It is covered by other legislation in Canada</a:t>
            </a:r>
            <a:r>
              <a:rPr lang="en-CA" sz="1800" dirty="0" smtClean="0"/>
              <a:t>.</a:t>
            </a:r>
            <a:endParaRPr lang="en-CA" sz="1800" dirty="0"/>
          </a:p>
        </p:txBody>
      </p:sp>
    </p:spTree>
    <p:extLst>
      <p:ext uri="{BB962C8B-B14F-4D97-AF65-F5344CB8AC3E}">
        <p14:creationId xmlns:p14="http://schemas.microsoft.com/office/powerpoint/2010/main" val="3186540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3200" y="943000"/>
            <a:ext cx="8788400" cy="915818"/>
          </a:xfrm>
        </p:spPr>
        <p:txBody>
          <a:bodyPr/>
          <a:lstStyle/>
          <a:p>
            <a:pPr algn="l"/>
            <a:r>
              <a:rPr lang="en-CA" dirty="0" smtClean="0"/>
              <a:t>Health Hazard Classes </a:t>
            </a:r>
            <a:r>
              <a:rPr lang="en-CA" sz="2800" dirty="0" smtClean="0"/>
              <a:t> </a:t>
            </a:r>
            <a:endParaRPr lang="en-CA" dirty="0"/>
          </a:p>
        </p:txBody>
      </p:sp>
      <p:sp>
        <p:nvSpPr>
          <p:cNvPr id="7" name="Content Placeholder 6"/>
          <p:cNvSpPr>
            <a:spLocks noGrp="1"/>
          </p:cNvSpPr>
          <p:nvPr>
            <p:ph sz="quarter" idx="1"/>
          </p:nvPr>
        </p:nvSpPr>
        <p:spPr>
          <a:xfrm>
            <a:off x="354203" y="2068586"/>
            <a:ext cx="3546764" cy="3429000"/>
          </a:xfrm>
        </p:spPr>
        <p:txBody>
          <a:bodyPr>
            <a:normAutofit fontScale="85000" lnSpcReduction="10000"/>
          </a:bodyPr>
          <a:lstStyle/>
          <a:p>
            <a:pPr>
              <a:buFont typeface="Arial" pitchFamily="34" charset="0"/>
              <a:buChar char="•"/>
            </a:pPr>
            <a:r>
              <a:rPr lang="en-CA" dirty="0" smtClean="0"/>
              <a:t>Acute toxicity</a:t>
            </a:r>
          </a:p>
          <a:p>
            <a:pPr>
              <a:buFont typeface="Arial" pitchFamily="34" charset="0"/>
              <a:buChar char="•"/>
            </a:pPr>
            <a:r>
              <a:rPr lang="en-CA" dirty="0" smtClean="0"/>
              <a:t>Skin corrosion/irritation</a:t>
            </a:r>
          </a:p>
          <a:p>
            <a:pPr>
              <a:buFont typeface="Arial" pitchFamily="34" charset="0"/>
              <a:buChar char="•"/>
            </a:pPr>
            <a:r>
              <a:rPr lang="en-CA" dirty="0" smtClean="0"/>
              <a:t>Serious eye damage/ eye irritation</a:t>
            </a:r>
          </a:p>
          <a:p>
            <a:pPr>
              <a:buFont typeface="Arial" pitchFamily="34" charset="0"/>
              <a:buChar char="•"/>
            </a:pPr>
            <a:r>
              <a:rPr lang="en-CA" dirty="0" smtClean="0"/>
              <a:t>Respiratory or skin sensitization</a:t>
            </a:r>
          </a:p>
          <a:p>
            <a:pPr>
              <a:buFont typeface="Arial" pitchFamily="34" charset="0"/>
              <a:buChar char="•"/>
            </a:pPr>
            <a:r>
              <a:rPr lang="en-CA" dirty="0" smtClean="0"/>
              <a:t>Germ cell mutagenicity</a:t>
            </a:r>
          </a:p>
          <a:p>
            <a:pPr>
              <a:buFont typeface="Arial" pitchFamily="34" charset="0"/>
              <a:buChar char="•"/>
            </a:pPr>
            <a:r>
              <a:rPr lang="en-CA" dirty="0" smtClean="0"/>
              <a:t>Carcinogenicity</a:t>
            </a:r>
          </a:p>
        </p:txBody>
      </p:sp>
      <p:sp>
        <p:nvSpPr>
          <p:cNvPr id="9" name="Content Placeholder 8"/>
          <p:cNvSpPr>
            <a:spLocks noGrp="1"/>
          </p:cNvSpPr>
          <p:nvPr>
            <p:ph sz="quarter" idx="2"/>
          </p:nvPr>
        </p:nvSpPr>
        <p:spPr>
          <a:xfrm>
            <a:off x="4784860" y="2051223"/>
            <a:ext cx="3380509" cy="3429000"/>
          </a:xfrm>
        </p:spPr>
        <p:txBody>
          <a:bodyPr>
            <a:normAutofit fontScale="85000" lnSpcReduction="10000"/>
          </a:bodyPr>
          <a:lstStyle/>
          <a:p>
            <a:pPr>
              <a:buFont typeface="Arial" pitchFamily="34" charset="0"/>
              <a:buChar char="•"/>
            </a:pPr>
            <a:r>
              <a:rPr lang="en-CA" dirty="0" smtClean="0"/>
              <a:t>Reproductive toxicity</a:t>
            </a:r>
          </a:p>
          <a:p>
            <a:pPr>
              <a:buFont typeface="Arial" pitchFamily="34" charset="0"/>
              <a:buChar char="•"/>
            </a:pPr>
            <a:r>
              <a:rPr lang="en-CA" dirty="0" smtClean="0"/>
              <a:t>Specific target organ toxicity – single exposure</a:t>
            </a:r>
          </a:p>
          <a:p>
            <a:pPr>
              <a:buFont typeface="Arial" pitchFamily="34" charset="0"/>
              <a:buChar char="•"/>
            </a:pPr>
            <a:r>
              <a:rPr lang="en-CA" dirty="0" smtClean="0"/>
              <a:t>Specific target organ toxicity – repeated exposure</a:t>
            </a:r>
          </a:p>
          <a:p>
            <a:pPr>
              <a:buFont typeface="Arial" pitchFamily="34" charset="0"/>
              <a:buChar char="•"/>
            </a:pPr>
            <a:r>
              <a:rPr lang="en-CA" dirty="0" smtClean="0"/>
              <a:t>Aspiration hazard</a:t>
            </a:r>
            <a:endParaRPr lang="en-CA" dirty="0"/>
          </a:p>
        </p:txBody>
      </p:sp>
    </p:spTree>
    <p:extLst>
      <p:ext uri="{BB962C8B-B14F-4D97-AF65-F5344CB8AC3E}">
        <p14:creationId xmlns:p14="http://schemas.microsoft.com/office/powerpoint/2010/main" val="3571577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752673" cy="685800"/>
          </a:xfrm>
        </p:spPr>
        <p:txBody>
          <a:bodyPr/>
          <a:lstStyle/>
          <a:p>
            <a:pPr algn="l"/>
            <a:r>
              <a:rPr lang="en-CA" dirty="0" smtClean="0"/>
              <a:t>Environmental Hazard Classes </a:t>
            </a:r>
            <a:r>
              <a:rPr lang="en-CA" sz="2400" dirty="0" smtClean="0"/>
              <a:t>(GHS defined)</a:t>
            </a:r>
            <a:endParaRPr lang="en-CA" dirty="0"/>
          </a:p>
        </p:txBody>
      </p:sp>
      <p:sp>
        <p:nvSpPr>
          <p:cNvPr id="7" name="Content Placeholder 6"/>
          <p:cNvSpPr>
            <a:spLocks noGrp="1"/>
          </p:cNvSpPr>
          <p:nvPr>
            <p:ph sz="quarter" idx="1"/>
          </p:nvPr>
        </p:nvSpPr>
        <p:spPr/>
        <p:txBody>
          <a:bodyPr/>
          <a:lstStyle/>
          <a:p>
            <a:pPr>
              <a:buFont typeface="Arial" pitchFamily="34" charset="0"/>
              <a:buChar char="•"/>
            </a:pPr>
            <a:r>
              <a:rPr lang="en-CA" dirty="0" smtClean="0"/>
              <a:t>Hazardous to the aquatic environment</a:t>
            </a:r>
          </a:p>
          <a:p>
            <a:pPr>
              <a:buFont typeface="Arial" pitchFamily="34" charset="0"/>
              <a:buChar char="•"/>
            </a:pPr>
            <a:r>
              <a:rPr lang="en-CA" dirty="0" smtClean="0"/>
              <a:t>Hazardous to the ozone layer</a:t>
            </a:r>
          </a:p>
          <a:p>
            <a:endParaRPr lang="en-CA" dirty="0" smtClean="0"/>
          </a:p>
          <a:p>
            <a:endParaRPr lang="en-CA" dirty="0" smtClean="0"/>
          </a:p>
          <a:p>
            <a:endParaRPr lang="en-CA" dirty="0" smtClean="0"/>
          </a:p>
          <a:p>
            <a:endParaRPr lang="en-CA" dirty="0" smtClean="0"/>
          </a:p>
          <a:p>
            <a:r>
              <a:rPr lang="en-CA" sz="1800" b="1" dirty="0" smtClean="0"/>
              <a:t>NOTE:</a:t>
            </a:r>
            <a:r>
              <a:rPr lang="en-CA" sz="1800" dirty="0" smtClean="0"/>
              <a:t>  It is not mandatory to the environmental hazard classes in Canada, but they are mentioned because you may see these classes identified on labels or SDSs for the products you use.</a:t>
            </a:r>
          </a:p>
          <a:p>
            <a:pPr marL="0" indent="0">
              <a:buNone/>
            </a:pPr>
            <a:endParaRPr lang="en-CA"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32644" y="1771285"/>
            <a:ext cx="2918913" cy="2944801"/>
          </a:xfrm>
          <a:prstGeom prst="rect">
            <a:avLst/>
          </a:prstGeom>
          <a:noFill/>
        </p:spPr>
      </p:pic>
    </p:spTree>
    <p:extLst>
      <p:ext uri="{BB962C8B-B14F-4D97-AF65-F5344CB8AC3E}">
        <p14:creationId xmlns:p14="http://schemas.microsoft.com/office/powerpoint/2010/main" val="3665947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980728"/>
            <a:ext cx="8568523" cy="685800"/>
          </a:xfrm>
        </p:spPr>
        <p:txBody>
          <a:bodyPr/>
          <a:lstStyle/>
          <a:p>
            <a:pPr algn="l"/>
            <a:r>
              <a:rPr lang="en-CA" sz="4000" dirty="0" smtClean="0"/>
              <a:t>WHMIS-defined Hazard Classes</a:t>
            </a:r>
            <a:endParaRPr lang="en-CA" sz="4000" dirty="0"/>
          </a:p>
        </p:txBody>
      </p:sp>
      <p:sp>
        <p:nvSpPr>
          <p:cNvPr id="3" name="Content Placeholder 2"/>
          <p:cNvSpPr>
            <a:spLocks noGrp="1"/>
          </p:cNvSpPr>
          <p:nvPr>
            <p:ph idx="1"/>
          </p:nvPr>
        </p:nvSpPr>
        <p:spPr>
          <a:xfrm>
            <a:off x="202565" y="1851297"/>
            <a:ext cx="8493760" cy="930003"/>
          </a:xfrm>
        </p:spPr>
        <p:txBody>
          <a:bodyPr/>
          <a:lstStyle/>
          <a:p>
            <a:r>
              <a:rPr lang="en-CA" dirty="0" smtClean="0"/>
              <a:t>WHMIS legislation defined 6 additional classes.  These classes will be used in Canada.</a:t>
            </a:r>
          </a:p>
          <a:p>
            <a:endParaRPr lang="en-CA" dirty="0"/>
          </a:p>
        </p:txBody>
      </p:sp>
      <p:sp>
        <p:nvSpPr>
          <p:cNvPr id="4" name="TextBox 3"/>
          <p:cNvSpPr txBox="1"/>
          <p:nvPr/>
        </p:nvSpPr>
        <p:spPr>
          <a:xfrm>
            <a:off x="342901" y="2886074"/>
            <a:ext cx="3333750" cy="2419124"/>
          </a:xfrm>
          <a:prstGeom prst="rect">
            <a:avLst/>
          </a:prstGeom>
          <a:noFill/>
        </p:spPr>
        <p:txBody>
          <a:bodyPr wrap="square" numCol="1" rtlCol="0">
            <a:spAutoFit/>
          </a:bodyPr>
          <a:lstStyle/>
          <a:p>
            <a:r>
              <a:rPr lang="en-CA" b="1" dirty="0" smtClean="0"/>
              <a:t>Physical Hazards</a:t>
            </a:r>
          </a:p>
          <a:p>
            <a:pPr marL="342900" indent="-342900">
              <a:lnSpc>
                <a:spcPct val="90000"/>
              </a:lnSpc>
              <a:spcBef>
                <a:spcPct val="20000"/>
              </a:spcBef>
              <a:buClr>
                <a:srgbClr val="FFCC00"/>
              </a:buClr>
              <a:buFont typeface="Arial" pitchFamily="34" charset="0"/>
              <a:buChar char="•"/>
            </a:pPr>
            <a:r>
              <a:rPr lang="en-CA" dirty="0" smtClean="0">
                <a:latin typeface="Calibri"/>
                <a:cs typeface="Calibri"/>
              </a:rPr>
              <a:t>Combustible dust</a:t>
            </a:r>
          </a:p>
          <a:p>
            <a:pPr marL="342900" indent="-342900">
              <a:lnSpc>
                <a:spcPct val="90000"/>
              </a:lnSpc>
              <a:spcBef>
                <a:spcPct val="20000"/>
              </a:spcBef>
              <a:buClr>
                <a:srgbClr val="FFCC00"/>
              </a:buClr>
              <a:buFont typeface="Arial" pitchFamily="34" charset="0"/>
              <a:buChar char="•"/>
            </a:pPr>
            <a:r>
              <a:rPr lang="en-CA" dirty="0" smtClean="0">
                <a:latin typeface="Calibri"/>
                <a:cs typeface="Calibri"/>
              </a:rPr>
              <a:t>Simple asphyxiants</a:t>
            </a:r>
          </a:p>
          <a:p>
            <a:pPr marL="342900" indent="-342900">
              <a:lnSpc>
                <a:spcPct val="90000"/>
              </a:lnSpc>
              <a:spcBef>
                <a:spcPct val="20000"/>
              </a:spcBef>
              <a:buClr>
                <a:srgbClr val="FFCC00"/>
              </a:buClr>
              <a:buFont typeface="Arial" pitchFamily="34" charset="0"/>
              <a:buChar char="•"/>
            </a:pPr>
            <a:r>
              <a:rPr lang="en-CA" dirty="0" smtClean="0">
                <a:latin typeface="Calibri"/>
                <a:cs typeface="Calibri"/>
              </a:rPr>
              <a:t>Pyrophoric gases</a:t>
            </a:r>
          </a:p>
          <a:p>
            <a:pPr marL="342900" indent="-342900">
              <a:lnSpc>
                <a:spcPct val="90000"/>
              </a:lnSpc>
              <a:spcBef>
                <a:spcPct val="20000"/>
              </a:spcBef>
              <a:buClr>
                <a:srgbClr val="FFCC00"/>
              </a:buClr>
              <a:buFont typeface="Arial" pitchFamily="34" charset="0"/>
              <a:buChar char="•"/>
            </a:pPr>
            <a:r>
              <a:rPr lang="en-CA" dirty="0" smtClean="0">
                <a:latin typeface="Calibri"/>
                <a:cs typeface="Calibri"/>
              </a:rPr>
              <a:t>Physical Hazards Not Otherwise Classified</a:t>
            </a:r>
          </a:p>
        </p:txBody>
      </p:sp>
      <p:sp>
        <p:nvSpPr>
          <p:cNvPr id="5" name="TextBox 4"/>
          <p:cNvSpPr txBox="1"/>
          <p:nvPr/>
        </p:nvSpPr>
        <p:spPr>
          <a:xfrm>
            <a:off x="4457701" y="2914649"/>
            <a:ext cx="3333750" cy="1938992"/>
          </a:xfrm>
          <a:prstGeom prst="rect">
            <a:avLst/>
          </a:prstGeom>
          <a:noFill/>
        </p:spPr>
        <p:txBody>
          <a:bodyPr wrap="square" numCol="1" rtlCol="0">
            <a:spAutoFit/>
          </a:bodyPr>
          <a:lstStyle/>
          <a:p>
            <a:r>
              <a:rPr lang="en-CA" b="1" dirty="0" smtClean="0"/>
              <a:t>Health Hazards</a:t>
            </a:r>
          </a:p>
          <a:p>
            <a:pPr marL="342900" indent="-342900">
              <a:lnSpc>
                <a:spcPct val="90000"/>
              </a:lnSpc>
              <a:spcBef>
                <a:spcPct val="20000"/>
              </a:spcBef>
              <a:buClr>
                <a:srgbClr val="FFCC00"/>
              </a:buClr>
              <a:buFont typeface="Arial" pitchFamily="34" charset="0"/>
              <a:buChar char="•"/>
            </a:pPr>
            <a:r>
              <a:rPr lang="en-CA" dirty="0" smtClean="0">
                <a:latin typeface="Calibri"/>
                <a:cs typeface="Calibri"/>
              </a:rPr>
              <a:t>Biohazardous infectious materials</a:t>
            </a:r>
          </a:p>
          <a:p>
            <a:pPr marL="342900" indent="-342900">
              <a:lnSpc>
                <a:spcPct val="90000"/>
              </a:lnSpc>
              <a:spcBef>
                <a:spcPct val="20000"/>
              </a:spcBef>
              <a:buClr>
                <a:srgbClr val="FFCC00"/>
              </a:buClr>
              <a:buFont typeface="Arial" pitchFamily="34" charset="0"/>
              <a:buChar char="•"/>
            </a:pPr>
            <a:r>
              <a:rPr lang="en-CA" dirty="0" smtClean="0">
                <a:latin typeface="Calibri"/>
                <a:cs typeface="Calibri"/>
              </a:rPr>
              <a:t>Health Hazards Not Otherwise Classified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701328"/>
            <a:ext cx="7357406" cy="685800"/>
          </a:xfrm>
        </p:spPr>
        <p:txBody>
          <a:bodyPr/>
          <a:lstStyle/>
          <a:p>
            <a:pPr algn="l"/>
            <a:r>
              <a:rPr lang="en-CA" dirty="0" smtClean="0"/>
              <a:t>Hazard Categories</a:t>
            </a:r>
            <a:endParaRPr lang="en-CA" dirty="0"/>
          </a:p>
        </p:txBody>
      </p:sp>
      <p:sp>
        <p:nvSpPr>
          <p:cNvPr id="7" name="Content Placeholder 6"/>
          <p:cNvSpPr>
            <a:spLocks noGrp="1"/>
          </p:cNvSpPr>
          <p:nvPr>
            <p:ph sz="quarter" idx="1"/>
          </p:nvPr>
        </p:nvSpPr>
        <p:spPr>
          <a:xfrm>
            <a:off x="265813" y="2273300"/>
            <a:ext cx="8633637" cy="3353435"/>
          </a:xfrm>
        </p:spPr>
        <p:txBody>
          <a:bodyPr/>
          <a:lstStyle/>
          <a:p>
            <a:r>
              <a:rPr lang="en-CA" dirty="0" smtClean="0"/>
              <a:t>A category is a sub-division of a hazard class.  A category identifies the </a:t>
            </a:r>
            <a:r>
              <a:rPr lang="en-CA" b="1" dirty="0" smtClean="0"/>
              <a:t>degree of hazard </a:t>
            </a:r>
            <a:r>
              <a:rPr lang="en-CA" dirty="0" smtClean="0"/>
              <a:t>within a hazard class.  </a:t>
            </a:r>
          </a:p>
          <a:p>
            <a:pPr lvl="1">
              <a:buFont typeface="Arial" pitchFamily="34" charset="0"/>
              <a:buChar char="•"/>
            </a:pPr>
            <a:r>
              <a:rPr lang="en-CA" dirty="0" smtClean="0"/>
              <a:t>Category 1 is the highest level of hazard</a:t>
            </a:r>
          </a:p>
          <a:p>
            <a:pPr lvl="1">
              <a:buFont typeface="Arial" pitchFamily="34" charset="0"/>
              <a:buChar char="•"/>
            </a:pPr>
            <a:r>
              <a:rPr lang="en-CA" dirty="0"/>
              <a:t>C</a:t>
            </a:r>
            <a:r>
              <a:rPr lang="en-CA" dirty="0" smtClean="0"/>
              <a:t>ategory 2 in the same class has a lower degree of hazard than Category 1</a:t>
            </a:r>
          </a:p>
          <a:p>
            <a:pPr lvl="1">
              <a:buFont typeface="Arial" pitchFamily="34" charset="0"/>
              <a:buChar char="•"/>
            </a:pPr>
            <a:r>
              <a:rPr lang="en-CA" dirty="0" smtClean="0"/>
              <a:t>And so on.</a:t>
            </a:r>
          </a:p>
          <a:p>
            <a:r>
              <a:rPr lang="en-CA" dirty="0" smtClean="0"/>
              <a:t>Sometimes letters are used, A being the highest.</a:t>
            </a:r>
          </a:p>
          <a:p>
            <a:r>
              <a:rPr lang="en-CA" b="1" dirty="0" smtClean="0">
                <a:solidFill>
                  <a:srgbClr val="4B2959"/>
                </a:solidFill>
              </a:rPr>
              <a:t>TIP!  </a:t>
            </a:r>
            <a:r>
              <a:rPr lang="en-CA" dirty="0" smtClean="0"/>
              <a:t>The numbering system tells you about the level of hazard present. </a:t>
            </a:r>
          </a:p>
          <a:p>
            <a:pPr marL="0" indent="0">
              <a:buNone/>
            </a:pPr>
            <a:endParaRPr lang="en-CA" dirty="0" smtClean="0"/>
          </a:p>
          <a:p>
            <a:endParaRPr lang="en-CA" dirty="0" smtClean="0"/>
          </a:p>
          <a:p>
            <a:pPr marL="0" indent="0">
              <a:buNone/>
            </a:pPr>
            <a:endParaRPr lang="en-CA" dirty="0" smtClean="0"/>
          </a:p>
          <a:p>
            <a:endParaRPr lang="en-CA" u="sng" dirty="0"/>
          </a:p>
        </p:txBody>
      </p:sp>
      <p:graphicFrame>
        <p:nvGraphicFramePr>
          <p:cNvPr id="4" name="Table 3"/>
          <p:cNvGraphicFramePr>
            <a:graphicFrameLocks noGrp="1"/>
          </p:cNvGraphicFramePr>
          <p:nvPr>
            <p:extLst>
              <p:ext uri="{D42A27DB-BD31-4B8C-83A1-F6EECF244321}">
                <p14:modId xmlns:p14="http://schemas.microsoft.com/office/powerpoint/2010/main" val="1132843969"/>
              </p:ext>
            </p:extLst>
          </p:nvPr>
        </p:nvGraphicFramePr>
        <p:xfrm>
          <a:off x="238125" y="1456804"/>
          <a:ext cx="8362950" cy="647700"/>
        </p:xfrm>
        <a:graphic>
          <a:graphicData uri="http://schemas.openxmlformats.org/drawingml/2006/table">
            <a:tbl>
              <a:tblPr firstRow="1" bandRow="1">
                <a:tableStyleId>{5C22544A-7EE6-4342-B048-85BDC9FD1C3A}</a:tableStyleId>
              </a:tblPr>
              <a:tblGrid>
                <a:gridCol w="8362950"/>
              </a:tblGrid>
              <a:tr h="647700">
                <a:tc>
                  <a:txBody>
                    <a:bodyPr/>
                    <a:lstStyle/>
                    <a:p>
                      <a:pPr algn="ctr"/>
                      <a:r>
                        <a:rPr lang="en-US" sz="2400" b="0" i="1" dirty="0" smtClean="0">
                          <a:solidFill>
                            <a:srgbClr val="7030A0"/>
                          </a:solidFill>
                        </a:rPr>
                        <a:t>Hazard group ➔ Hazard</a:t>
                      </a:r>
                      <a:r>
                        <a:rPr lang="en-US" sz="2400" b="0" i="1" baseline="0" dirty="0" smtClean="0">
                          <a:solidFill>
                            <a:srgbClr val="7030A0"/>
                          </a:solidFill>
                        </a:rPr>
                        <a:t> class ➔ </a:t>
                      </a:r>
                      <a:r>
                        <a:rPr lang="en-US" sz="2400" b="1" i="1" baseline="0" dirty="0" smtClean="0">
                          <a:solidFill>
                            <a:srgbClr val="7030A0"/>
                          </a:solidFill>
                        </a:rPr>
                        <a:t>Hazard category</a:t>
                      </a:r>
                      <a:endParaRPr lang="en-US" sz="2400" b="1" i="1" dirty="0">
                        <a:solidFill>
                          <a:srgbClr val="7030A0"/>
                        </a:solidFill>
                      </a:endParaRPr>
                    </a:p>
                  </a:txBody>
                  <a:tcPr marL="91447" marR="91447" marT="45665" marB="45665" anchor="ctr" anchorCtr="1">
                    <a:lnL w="12700" cap="flat" cmpd="sng" algn="ctr">
                      <a:solidFill>
                        <a:prstClr val="black"/>
                      </a:solidFill>
                      <a:prstDash val="solid"/>
                      <a:round/>
                      <a:headEnd type="none" w="med" len="med"/>
                      <a:tailEnd type="none" w="med" len="med"/>
                    </a:lnL>
                    <a:lnR w="12700" cap="flat" cmpd="sng" algn="ctr">
                      <a:solidFill>
                        <a:prstClr val="black"/>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7289463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505024" cy="685800"/>
          </a:xfrm>
        </p:spPr>
        <p:txBody>
          <a:bodyPr/>
          <a:lstStyle/>
          <a:p>
            <a:pPr algn="l"/>
            <a:r>
              <a:rPr lang="en-CA" dirty="0" smtClean="0"/>
              <a:t>Example of Category Ranking</a:t>
            </a:r>
            <a:endParaRPr lang="en-CA" dirty="0"/>
          </a:p>
        </p:txBody>
      </p:sp>
      <p:sp>
        <p:nvSpPr>
          <p:cNvPr id="7" name="Content Placeholder 6"/>
          <p:cNvSpPr>
            <a:spLocks noGrp="1"/>
          </p:cNvSpPr>
          <p:nvPr>
            <p:ph sz="quarter" idx="1"/>
          </p:nvPr>
        </p:nvSpPr>
        <p:spPr>
          <a:xfrm>
            <a:off x="202564" y="1943372"/>
            <a:ext cx="8693785" cy="3892913"/>
          </a:xfrm>
        </p:spPr>
        <p:txBody>
          <a:bodyPr>
            <a:normAutofit fontScale="92500" lnSpcReduction="20000"/>
          </a:bodyPr>
          <a:lstStyle/>
          <a:p>
            <a:r>
              <a:rPr lang="en-CA" dirty="0" smtClean="0"/>
              <a:t>The “Flammable liquid” hazard class has 4 categories defined by </a:t>
            </a:r>
            <a:br>
              <a:rPr lang="en-CA" dirty="0" smtClean="0"/>
            </a:br>
            <a:r>
              <a:rPr lang="en-CA" dirty="0" smtClean="0"/>
              <a:t>flash points (FP) and boiling points (BP)</a:t>
            </a:r>
          </a:p>
          <a:p>
            <a:pPr lvl="1"/>
            <a:r>
              <a:rPr lang="en-CA" dirty="0" smtClean="0"/>
              <a:t>Category 1:  FP&lt;23 </a:t>
            </a:r>
            <a:r>
              <a:rPr lang="en-CA" dirty="0" err="1" smtClean="0"/>
              <a:t>deg</a:t>
            </a:r>
            <a:r>
              <a:rPr lang="en-CA" dirty="0" smtClean="0"/>
              <a:t> C, BP ≤35 </a:t>
            </a:r>
            <a:r>
              <a:rPr lang="en-CA" dirty="0" err="1" smtClean="0"/>
              <a:t>deg</a:t>
            </a:r>
            <a:r>
              <a:rPr lang="en-CA" dirty="0" smtClean="0"/>
              <a:t> C</a:t>
            </a:r>
          </a:p>
          <a:p>
            <a:pPr lvl="1"/>
            <a:r>
              <a:rPr lang="en-CA" dirty="0" smtClean="0"/>
              <a:t>Category 2:  FP&lt;23 </a:t>
            </a:r>
            <a:r>
              <a:rPr lang="en-CA" dirty="0" err="1" smtClean="0"/>
              <a:t>deg</a:t>
            </a:r>
            <a:r>
              <a:rPr lang="en-CA" dirty="0" smtClean="0"/>
              <a:t> C, BP ≥35 </a:t>
            </a:r>
            <a:r>
              <a:rPr lang="en-CA" dirty="0" err="1" smtClean="0"/>
              <a:t>deg</a:t>
            </a:r>
            <a:r>
              <a:rPr lang="en-CA" dirty="0" smtClean="0"/>
              <a:t> C</a:t>
            </a:r>
          </a:p>
          <a:p>
            <a:pPr lvl="1"/>
            <a:r>
              <a:rPr lang="en-CA" dirty="0" smtClean="0"/>
              <a:t>Category 3:  FP</a:t>
            </a:r>
            <a:r>
              <a:rPr lang="en-CA" dirty="0"/>
              <a:t> </a:t>
            </a:r>
            <a:r>
              <a:rPr lang="en-CA" dirty="0" smtClean="0"/>
              <a:t>≥23 </a:t>
            </a:r>
            <a:r>
              <a:rPr lang="en-CA" dirty="0" err="1" smtClean="0"/>
              <a:t>deg</a:t>
            </a:r>
            <a:r>
              <a:rPr lang="en-CA" dirty="0" smtClean="0"/>
              <a:t> C, BP ≤60 </a:t>
            </a:r>
            <a:r>
              <a:rPr lang="en-CA" dirty="0" err="1" smtClean="0"/>
              <a:t>deg</a:t>
            </a:r>
            <a:r>
              <a:rPr lang="en-CA" dirty="0" smtClean="0"/>
              <a:t> C</a:t>
            </a:r>
          </a:p>
          <a:p>
            <a:pPr lvl="1"/>
            <a:r>
              <a:rPr lang="en-CA" dirty="0" smtClean="0"/>
              <a:t>Category 4:  FP&gt;60 deg C, </a:t>
            </a:r>
            <a:r>
              <a:rPr lang="en-CA" dirty="0"/>
              <a:t>BP </a:t>
            </a:r>
            <a:r>
              <a:rPr lang="en-CA" dirty="0" smtClean="0"/>
              <a:t>≤93 deg C</a:t>
            </a:r>
          </a:p>
          <a:p>
            <a:pPr lvl="1"/>
            <a:endParaRPr lang="en-CA" sz="2600" dirty="0" smtClean="0"/>
          </a:p>
          <a:p>
            <a:pPr marL="0" indent="0">
              <a:buNone/>
            </a:pPr>
            <a:r>
              <a:rPr lang="en-CA" dirty="0" smtClean="0"/>
              <a:t>Category </a:t>
            </a:r>
            <a:r>
              <a:rPr lang="en-CA" dirty="0"/>
              <a:t>1 has the lowest flash point and boiling point, making </a:t>
            </a:r>
            <a:r>
              <a:rPr lang="en-CA" dirty="0" smtClean="0"/>
              <a:t/>
            </a:r>
            <a:br>
              <a:rPr lang="en-CA" dirty="0" smtClean="0"/>
            </a:br>
            <a:r>
              <a:rPr lang="en-CA" dirty="0" smtClean="0"/>
              <a:t>it </a:t>
            </a:r>
            <a:r>
              <a:rPr lang="en-CA" dirty="0"/>
              <a:t>the most hazardous category for handling and </a:t>
            </a:r>
            <a:r>
              <a:rPr lang="en-CA" dirty="0" smtClean="0"/>
              <a:t>storage</a:t>
            </a:r>
            <a:r>
              <a:rPr lang="en-CA" sz="2600" dirty="0" smtClean="0"/>
              <a:t>.</a:t>
            </a:r>
          </a:p>
          <a:p>
            <a:pPr marL="0" indent="0">
              <a:buNone/>
            </a:pPr>
            <a:endParaRPr lang="en-CA" sz="2600" dirty="0" smtClean="0"/>
          </a:p>
          <a:p>
            <a:pPr marL="0" indent="0"/>
            <a:r>
              <a:rPr lang="en-CA" sz="3900" b="1" dirty="0" smtClean="0">
                <a:solidFill>
                  <a:srgbClr val="7030A0"/>
                </a:solidFill>
              </a:rPr>
              <a:t>!</a:t>
            </a:r>
            <a:r>
              <a:rPr lang="en-CA" sz="2600" b="1" dirty="0" smtClean="0">
                <a:solidFill>
                  <a:srgbClr val="7030A0"/>
                </a:solidFill>
              </a:rPr>
              <a:t> </a:t>
            </a:r>
            <a:r>
              <a:rPr lang="en-CA" sz="2600" b="1" dirty="0" smtClean="0"/>
              <a:t>The key point is to know that category 1 has the greatest hazard!</a:t>
            </a:r>
          </a:p>
          <a:p>
            <a:pPr marL="0" indent="0" algn="ctr">
              <a:buNone/>
            </a:pPr>
            <a:endParaRPr lang="en-CA" sz="1800" dirty="0"/>
          </a:p>
          <a:p>
            <a:endParaRPr lang="en-CA" dirty="0"/>
          </a:p>
        </p:txBody>
      </p:sp>
    </p:spTree>
    <p:extLst>
      <p:ext uri="{BB962C8B-B14F-4D97-AF65-F5344CB8AC3E}">
        <p14:creationId xmlns:p14="http://schemas.microsoft.com/office/powerpoint/2010/main" val="1682067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Hazard Pictograms</a:t>
            </a:r>
            <a:endParaRPr lang="en-CA" dirty="0"/>
          </a:p>
        </p:txBody>
      </p:sp>
      <p:sp>
        <p:nvSpPr>
          <p:cNvPr id="7" name="Content Placeholder 6"/>
          <p:cNvSpPr>
            <a:spLocks noGrp="1"/>
          </p:cNvSpPr>
          <p:nvPr>
            <p:ph sz="quarter" idx="1"/>
          </p:nvPr>
        </p:nvSpPr>
        <p:spPr>
          <a:xfrm>
            <a:off x="240665" y="1784622"/>
            <a:ext cx="8512810" cy="3892913"/>
          </a:xfrm>
        </p:spPr>
        <p:txBody>
          <a:bodyPr>
            <a:normAutofit/>
          </a:bodyPr>
          <a:lstStyle/>
          <a:p>
            <a:r>
              <a:rPr lang="en-CA" dirty="0" smtClean="0"/>
              <a:t>Ten hazard pictograms are used </a:t>
            </a:r>
          </a:p>
          <a:p>
            <a:pPr>
              <a:buFont typeface="Arial" pitchFamily="34" charset="0"/>
              <a:buChar char="•"/>
            </a:pPr>
            <a:r>
              <a:rPr lang="en-CA" dirty="0" smtClean="0"/>
              <a:t>Hazard classes and categories are assigned a pictogram</a:t>
            </a:r>
          </a:p>
          <a:p>
            <a:pPr>
              <a:buFont typeface="Arial" pitchFamily="34" charset="0"/>
              <a:buChar char="•"/>
            </a:pPr>
            <a:r>
              <a:rPr lang="en-CA" dirty="0" smtClean="0"/>
              <a:t>Each has </a:t>
            </a:r>
            <a:r>
              <a:rPr lang="en-CA" dirty="0"/>
              <a:t>a </a:t>
            </a:r>
            <a:r>
              <a:rPr lang="en-CA" dirty="0" smtClean="0"/>
              <a:t>distinctive red “square set on</a:t>
            </a:r>
            <a:br>
              <a:rPr lang="en-CA" dirty="0" smtClean="0"/>
            </a:br>
            <a:r>
              <a:rPr lang="en-CA" dirty="0" smtClean="0"/>
              <a:t>point” shape with </a:t>
            </a:r>
            <a:r>
              <a:rPr lang="en-CA" dirty="0"/>
              <a:t>a solid </a:t>
            </a:r>
            <a:r>
              <a:rPr lang="en-CA" dirty="0" smtClean="0"/>
              <a:t>border (except</a:t>
            </a:r>
            <a:br>
              <a:rPr lang="en-CA" dirty="0" smtClean="0"/>
            </a:br>
            <a:r>
              <a:rPr lang="en-CA" dirty="0" smtClean="0"/>
              <a:t>the </a:t>
            </a:r>
            <a:r>
              <a:rPr lang="en-CA" dirty="0" err="1" smtClean="0"/>
              <a:t>biohazardous</a:t>
            </a:r>
            <a:r>
              <a:rPr lang="en-CA" dirty="0" smtClean="0"/>
              <a:t> infectious materials</a:t>
            </a:r>
            <a:br>
              <a:rPr lang="en-CA" dirty="0" smtClean="0"/>
            </a:br>
            <a:r>
              <a:rPr lang="en-CA" dirty="0" smtClean="0"/>
              <a:t>pictogram)</a:t>
            </a:r>
          </a:p>
          <a:p>
            <a:pPr>
              <a:buFont typeface="Arial" pitchFamily="34" charset="0"/>
              <a:buChar char="•"/>
            </a:pPr>
            <a:r>
              <a:rPr lang="en-CA" dirty="0" smtClean="0"/>
              <a:t>The pictogram represents </a:t>
            </a:r>
            <a:r>
              <a:rPr lang="en-CA" dirty="0"/>
              <a:t>the potential hazard </a:t>
            </a:r>
            <a:r>
              <a:rPr lang="en-CA" dirty="0" smtClean="0"/>
              <a:t/>
            </a:r>
            <a:br>
              <a:rPr lang="en-CA" dirty="0" smtClean="0"/>
            </a:br>
            <a:r>
              <a:rPr lang="en-CA" dirty="0" smtClean="0"/>
              <a:t>(</a:t>
            </a:r>
            <a:r>
              <a:rPr lang="en-CA" dirty="0"/>
              <a:t>e.g</a:t>
            </a:r>
            <a:r>
              <a:rPr lang="en-CA" dirty="0" smtClean="0"/>
              <a:t>., </a:t>
            </a:r>
            <a:r>
              <a:rPr lang="en-CA" dirty="0"/>
              <a:t>fire, health hazard, </a:t>
            </a:r>
            <a:r>
              <a:rPr lang="en-CA" dirty="0" smtClean="0"/>
              <a:t>corrosion, </a:t>
            </a:r>
            <a:r>
              <a:rPr lang="en-CA" dirty="0"/>
              <a:t>etc</a:t>
            </a:r>
            <a:r>
              <a:rPr lang="en-CA" dirty="0" smtClean="0"/>
              <a:t>.)</a:t>
            </a:r>
          </a:p>
          <a:p>
            <a:endParaRPr lang="en-CA" dirty="0"/>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18082" y="2806700"/>
            <a:ext cx="1773251" cy="1828800"/>
          </a:xfrm>
          <a:prstGeom prst="rect">
            <a:avLst/>
          </a:prstGeom>
          <a:noFill/>
        </p:spPr>
      </p:pic>
    </p:spTree>
    <p:extLst>
      <p:ext uri="{BB962C8B-B14F-4D97-AF65-F5344CB8AC3E}">
        <p14:creationId xmlns:p14="http://schemas.microsoft.com/office/powerpoint/2010/main" val="21987027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CA" dirty="0" smtClean="0"/>
              <a:t>Pictograms</a:t>
            </a:r>
            <a:endParaRPr lang="en-CA" dirty="0"/>
          </a:p>
        </p:txBody>
      </p:sp>
      <p:pic>
        <p:nvPicPr>
          <p:cNvPr id="79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04795" y="1778000"/>
            <a:ext cx="7432833" cy="400367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Why Learn about WHMIS?</a:t>
            </a:r>
            <a:endParaRPr lang="en-CA" dirty="0"/>
          </a:p>
        </p:txBody>
      </p:sp>
      <p:sp>
        <p:nvSpPr>
          <p:cNvPr id="3" name="Content Placeholder 2"/>
          <p:cNvSpPr>
            <a:spLocks noGrp="1"/>
          </p:cNvSpPr>
          <p:nvPr>
            <p:ph idx="1"/>
          </p:nvPr>
        </p:nvSpPr>
        <p:spPr/>
        <p:txBody>
          <a:bodyPr/>
          <a:lstStyle/>
          <a:p>
            <a:r>
              <a:rPr lang="en-US" dirty="0" smtClean="0"/>
              <a:t>Learning about WHMIS will give you the knowledge to protect yourself and others from the hazards of exposures to chemicals and materials.  The topics included are:</a:t>
            </a:r>
          </a:p>
          <a:p>
            <a:pPr>
              <a:buFont typeface="Arial" pitchFamily="34" charset="0"/>
              <a:buChar char="•"/>
            </a:pPr>
            <a:r>
              <a:rPr lang="en-US" dirty="0" smtClean="0"/>
              <a:t>The basics of WHMIS, </a:t>
            </a:r>
          </a:p>
          <a:p>
            <a:pPr>
              <a:buFont typeface="Arial" pitchFamily="34" charset="0"/>
              <a:buChar char="•"/>
            </a:pPr>
            <a:r>
              <a:rPr lang="en-US" dirty="0" smtClean="0"/>
              <a:t>WHMIS hazard classes and their pictograms, </a:t>
            </a:r>
          </a:p>
          <a:p>
            <a:pPr>
              <a:buFont typeface="Arial" pitchFamily="34" charset="0"/>
              <a:buChar char="•"/>
            </a:pPr>
            <a:r>
              <a:rPr lang="en-US" dirty="0" smtClean="0"/>
              <a:t>Labels, and </a:t>
            </a:r>
          </a:p>
          <a:p>
            <a:pPr>
              <a:buFont typeface="Arial" pitchFamily="34" charset="0"/>
              <a:buChar char="•"/>
            </a:pPr>
            <a:r>
              <a:rPr lang="en-US" dirty="0" smtClean="0"/>
              <a:t>Safe use and handling tips. </a:t>
            </a:r>
            <a:endParaRPr lang="en-CA"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Hazard Statements</a:t>
            </a:r>
            <a:endParaRPr lang="en-CA" dirty="0"/>
          </a:p>
        </p:txBody>
      </p:sp>
      <p:sp>
        <p:nvSpPr>
          <p:cNvPr id="7" name="Content Placeholder 6"/>
          <p:cNvSpPr>
            <a:spLocks noGrp="1"/>
          </p:cNvSpPr>
          <p:nvPr>
            <p:ph sz="quarter" idx="1"/>
          </p:nvPr>
        </p:nvSpPr>
        <p:spPr>
          <a:xfrm>
            <a:off x="193039" y="1866901"/>
            <a:ext cx="8750935" cy="4086860"/>
          </a:xfrm>
        </p:spPr>
        <p:txBody>
          <a:bodyPr>
            <a:normAutofit/>
          </a:bodyPr>
          <a:lstStyle/>
          <a:p>
            <a:r>
              <a:rPr lang="en-CA" dirty="0" smtClean="0"/>
              <a:t>Hazard </a:t>
            </a:r>
            <a:r>
              <a:rPr lang="en-CA" dirty="0"/>
              <a:t>statements are brief, standardized sentences </a:t>
            </a:r>
            <a:r>
              <a:rPr lang="en-CA" dirty="0" smtClean="0"/>
              <a:t>that help </a:t>
            </a:r>
            <a:r>
              <a:rPr lang="en-CA" dirty="0"/>
              <a:t>to describe the degree of the </a:t>
            </a:r>
            <a:r>
              <a:rPr lang="en-CA" dirty="0" smtClean="0"/>
              <a:t>hazard. Examples include</a:t>
            </a:r>
            <a:r>
              <a:rPr lang="en-CA" dirty="0"/>
              <a:t>:</a:t>
            </a:r>
          </a:p>
          <a:p>
            <a:pPr lvl="1"/>
            <a:r>
              <a:rPr lang="en-CA" dirty="0"/>
              <a:t>Extremely flammable gas</a:t>
            </a:r>
          </a:p>
          <a:p>
            <a:pPr lvl="1"/>
            <a:r>
              <a:rPr lang="en-CA" dirty="0"/>
              <a:t>Contains gas under pressure; may explode if heated</a:t>
            </a:r>
          </a:p>
          <a:p>
            <a:pPr lvl="1"/>
            <a:r>
              <a:rPr lang="en-CA" dirty="0"/>
              <a:t>Fatal if inhaled</a:t>
            </a:r>
          </a:p>
          <a:p>
            <a:pPr lvl="1"/>
            <a:r>
              <a:rPr lang="en-CA" dirty="0"/>
              <a:t>Causes eye </a:t>
            </a:r>
            <a:r>
              <a:rPr lang="en-CA" dirty="0" smtClean="0"/>
              <a:t>irritation</a:t>
            </a:r>
            <a:br>
              <a:rPr lang="en-CA" dirty="0" smtClean="0"/>
            </a:br>
            <a:endParaRPr lang="en-CA" dirty="0" smtClean="0"/>
          </a:p>
          <a:p>
            <a:r>
              <a:rPr lang="en-CA" b="1" dirty="0" smtClean="0">
                <a:solidFill>
                  <a:srgbClr val="4B405E"/>
                </a:solidFill>
              </a:rPr>
              <a:t>Tip!  </a:t>
            </a:r>
            <a:r>
              <a:rPr lang="en-CA" dirty="0" smtClean="0"/>
              <a:t>The wording of the hazard statement helps describe the degree of hazard. For example, “May cause cancer” indicates a higher hazard than “Suspected of causing cancer”.</a:t>
            </a:r>
            <a:endParaRPr lang="en-CA" dirty="0"/>
          </a:p>
          <a:p>
            <a:endParaRPr lang="en-CA" dirty="0"/>
          </a:p>
        </p:txBody>
      </p:sp>
    </p:spTree>
    <p:extLst>
      <p:ext uri="{BB962C8B-B14F-4D97-AF65-F5344CB8AC3E}">
        <p14:creationId xmlns:p14="http://schemas.microsoft.com/office/powerpoint/2010/main" val="19531612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Signal Words</a:t>
            </a:r>
            <a:endParaRPr lang="en-CA" dirty="0"/>
          </a:p>
        </p:txBody>
      </p:sp>
      <p:sp>
        <p:nvSpPr>
          <p:cNvPr id="7" name="Content Placeholder 6"/>
          <p:cNvSpPr>
            <a:spLocks noGrp="1"/>
          </p:cNvSpPr>
          <p:nvPr>
            <p:ph sz="quarter" idx="1"/>
          </p:nvPr>
        </p:nvSpPr>
        <p:spPr>
          <a:xfrm>
            <a:off x="193040" y="1781175"/>
            <a:ext cx="5636260" cy="4172585"/>
          </a:xfrm>
        </p:spPr>
        <p:txBody>
          <a:bodyPr/>
          <a:lstStyle/>
          <a:p>
            <a:r>
              <a:rPr lang="en-CA" dirty="0" smtClean="0"/>
              <a:t>There </a:t>
            </a:r>
            <a:r>
              <a:rPr lang="en-CA" dirty="0"/>
              <a:t>are only two signal </a:t>
            </a:r>
            <a:r>
              <a:rPr lang="en-CA" dirty="0" smtClean="0"/>
              <a:t>words used: </a:t>
            </a:r>
            <a:br>
              <a:rPr lang="en-CA" dirty="0" smtClean="0"/>
            </a:br>
            <a:r>
              <a:rPr lang="en-CA" b="1" dirty="0" smtClean="0"/>
              <a:t>“</a:t>
            </a:r>
            <a:r>
              <a:rPr lang="en-CA" b="1" dirty="0"/>
              <a:t>Danger” </a:t>
            </a:r>
            <a:r>
              <a:rPr lang="en-CA" dirty="0"/>
              <a:t>and </a:t>
            </a:r>
            <a:r>
              <a:rPr lang="en-CA" b="1" dirty="0"/>
              <a:t>“Warning</a:t>
            </a:r>
            <a:r>
              <a:rPr lang="en-CA" b="1" dirty="0" smtClean="0"/>
              <a:t>”</a:t>
            </a:r>
            <a:r>
              <a:rPr lang="en-CA" dirty="0" smtClean="0"/>
              <a:t>.</a:t>
            </a:r>
          </a:p>
          <a:p>
            <a:endParaRPr lang="en-CA" b="1" dirty="0" smtClean="0"/>
          </a:p>
          <a:p>
            <a:r>
              <a:rPr lang="en-CA" b="1" dirty="0" smtClean="0"/>
              <a:t>Danger</a:t>
            </a:r>
            <a:r>
              <a:rPr lang="en-CA" dirty="0" smtClean="0"/>
              <a:t> is used for higher hazards. </a:t>
            </a:r>
          </a:p>
          <a:p>
            <a:pPr lvl="1">
              <a:buNone/>
            </a:pPr>
            <a:endParaRPr lang="en-CA" b="1" dirty="0" smtClean="0"/>
          </a:p>
          <a:p>
            <a:pPr lvl="1">
              <a:buNone/>
            </a:pPr>
            <a:endParaRPr lang="en-CA" b="1" dirty="0" smtClean="0"/>
          </a:p>
          <a:p>
            <a:endParaRPr lang="en-CA" b="1" dirty="0" smtClean="0"/>
          </a:p>
          <a:p>
            <a:r>
              <a:rPr lang="en-CA" sz="1800" b="1" dirty="0" smtClean="0"/>
              <a:t>Note: </a:t>
            </a:r>
            <a:r>
              <a:rPr lang="en-CA" sz="1800" dirty="0" smtClean="0"/>
              <a:t>Some </a:t>
            </a:r>
            <a:r>
              <a:rPr lang="en-CA" sz="1800" dirty="0"/>
              <a:t>of the lower ranking hazard </a:t>
            </a:r>
            <a:r>
              <a:rPr lang="en-CA" sz="1800" dirty="0" smtClean="0"/>
              <a:t>class/categories </a:t>
            </a:r>
            <a:r>
              <a:rPr lang="en-CA" sz="1800" dirty="0"/>
              <a:t>do not </a:t>
            </a:r>
            <a:r>
              <a:rPr lang="en-CA" sz="1800" dirty="0" smtClean="0"/>
              <a:t>use a </a:t>
            </a:r>
            <a:r>
              <a:rPr lang="en-CA" sz="1800" dirty="0"/>
              <a:t>signal </a:t>
            </a:r>
            <a:r>
              <a:rPr lang="en-CA" sz="1800" dirty="0" smtClean="0"/>
              <a:t>word.</a:t>
            </a:r>
          </a:p>
        </p:txBody>
      </p:sp>
      <p:pic>
        <p:nvPicPr>
          <p:cNvPr id="21505"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95865" y="1468068"/>
            <a:ext cx="2916046" cy="3862386"/>
          </a:xfrm>
          <a:prstGeom prst="rect">
            <a:avLst/>
          </a:prstGeom>
          <a:noFill/>
        </p:spPr>
      </p:pic>
    </p:spTree>
    <p:extLst>
      <p:ext uri="{BB962C8B-B14F-4D97-AF65-F5344CB8AC3E}">
        <p14:creationId xmlns:p14="http://schemas.microsoft.com/office/powerpoint/2010/main" val="328146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Precautionary Statements</a:t>
            </a:r>
            <a:endParaRPr lang="en-CA" dirty="0"/>
          </a:p>
        </p:txBody>
      </p:sp>
      <p:sp>
        <p:nvSpPr>
          <p:cNvPr id="7" name="Content Placeholder 6"/>
          <p:cNvSpPr>
            <a:spLocks noGrp="1"/>
          </p:cNvSpPr>
          <p:nvPr>
            <p:ph sz="quarter" idx="1"/>
          </p:nvPr>
        </p:nvSpPr>
        <p:spPr>
          <a:xfrm>
            <a:off x="193040" y="1828801"/>
            <a:ext cx="8436610" cy="4124960"/>
          </a:xfrm>
        </p:spPr>
        <p:txBody>
          <a:bodyPr>
            <a:normAutofit fontScale="92500"/>
          </a:bodyPr>
          <a:lstStyle/>
          <a:p>
            <a:r>
              <a:rPr lang="en-CA" dirty="0" smtClean="0"/>
              <a:t>Precautionary statements provide information about how </a:t>
            </a:r>
            <a:r>
              <a:rPr lang="en-CA" dirty="0"/>
              <a:t>to minimize or prevent </a:t>
            </a:r>
            <a:r>
              <a:rPr lang="en-CA" dirty="0" smtClean="0"/>
              <a:t>exposure including storage</a:t>
            </a:r>
            <a:r>
              <a:rPr lang="en-CA" dirty="0"/>
              <a:t>, handling, first aid, personal protective </a:t>
            </a:r>
            <a:r>
              <a:rPr lang="en-CA" dirty="0" smtClean="0"/>
              <a:t>equipment, </a:t>
            </a:r>
            <a:r>
              <a:rPr lang="en-CA" dirty="0"/>
              <a:t>and emergency </a:t>
            </a:r>
            <a:r>
              <a:rPr lang="en-CA" dirty="0" smtClean="0"/>
              <a:t>measures.</a:t>
            </a:r>
          </a:p>
          <a:p>
            <a:endParaRPr lang="en-CA" dirty="0" smtClean="0"/>
          </a:p>
          <a:p>
            <a:r>
              <a:rPr lang="en-CA" dirty="0" smtClean="0"/>
              <a:t>Examples include</a:t>
            </a:r>
            <a:r>
              <a:rPr lang="en-CA" dirty="0"/>
              <a:t>:</a:t>
            </a:r>
          </a:p>
          <a:p>
            <a:pPr lvl="1"/>
            <a:r>
              <a:rPr lang="en-CA" dirty="0"/>
              <a:t>Keep container tightly closed</a:t>
            </a:r>
          </a:p>
          <a:p>
            <a:pPr lvl="1"/>
            <a:r>
              <a:rPr lang="en-CA" dirty="0"/>
              <a:t>Wear protective gloves/protective clothing/eye protection/face protection</a:t>
            </a:r>
          </a:p>
          <a:p>
            <a:pPr lvl="1"/>
            <a:r>
              <a:rPr lang="en-CA" dirty="0"/>
              <a:t>If exposed or concerned:  Get medical advice/attention</a:t>
            </a:r>
          </a:p>
          <a:p>
            <a:pPr lvl="1"/>
            <a:r>
              <a:rPr lang="en-CA" dirty="0"/>
              <a:t>Fight fire remotely due to the risk of explosion</a:t>
            </a:r>
          </a:p>
          <a:p>
            <a:pPr lvl="1"/>
            <a:r>
              <a:rPr lang="en-CA" dirty="0"/>
              <a:t>Protect from sunlight</a:t>
            </a:r>
          </a:p>
          <a:p>
            <a:pPr marL="0" indent="0">
              <a:buNone/>
            </a:pPr>
            <a:r>
              <a:rPr lang="en-CA" dirty="0"/>
              <a:t> </a:t>
            </a:r>
          </a:p>
          <a:p>
            <a:pPr marL="0" indent="0">
              <a:buNone/>
            </a:pPr>
            <a:endParaRPr lang="en-CA" dirty="0"/>
          </a:p>
        </p:txBody>
      </p:sp>
    </p:spTree>
    <p:extLst>
      <p:ext uri="{BB962C8B-B14F-4D97-AF65-F5344CB8AC3E}">
        <p14:creationId xmlns:p14="http://schemas.microsoft.com/office/powerpoint/2010/main" val="910541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4075"/>
            <a:ext cx="9144000" cy="682624"/>
          </a:xfrm>
        </p:spPr>
        <p:txBody>
          <a:bodyPr/>
          <a:lstStyle/>
          <a:p>
            <a:pPr algn="l"/>
            <a:r>
              <a:rPr lang="en-CA" sz="4200" dirty="0" smtClean="0"/>
              <a:t>Putting these elements together</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555176" y="1646366"/>
            <a:ext cx="4845873" cy="4263863"/>
          </a:xfrm>
          <a:prstGeom prst="rect">
            <a:avLst/>
          </a:prstGeom>
          <a:noFill/>
        </p:spPr>
      </p:pic>
      <p:sp>
        <p:nvSpPr>
          <p:cNvPr id="5" name="Text Placeholder 4"/>
          <p:cNvSpPr>
            <a:spLocks noGrp="1"/>
          </p:cNvSpPr>
          <p:nvPr>
            <p:ph type="body" sz="half" idx="2"/>
          </p:nvPr>
        </p:nvSpPr>
        <p:spPr>
          <a:xfrm>
            <a:off x="233680" y="1627909"/>
            <a:ext cx="2909569" cy="4264891"/>
          </a:xfrm>
        </p:spPr>
        <p:txBody>
          <a:bodyPr/>
          <a:lstStyle/>
          <a:p>
            <a:r>
              <a:rPr lang="en-CA" sz="2000" dirty="0" smtClean="0"/>
              <a:t>Together, the pictogram, signal word, hazard statement, and the hazard class and category name provide you with information about that hazardous product.</a:t>
            </a:r>
            <a:endParaRPr lang="en-CA" sz="20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Supplier Label</a:t>
            </a:r>
            <a:endParaRPr lang="en-CA" dirty="0"/>
          </a:p>
        </p:txBody>
      </p:sp>
      <p:sp>
        <p:nvSpPr>
          <p:cNvPr id="7" name="Content Placeholder 6"/>
          <p:cNvSpPr>
            <a:spLocks noGrp="1"/>
          </p:cNvSpPr>
          <p:nvPr>
            <p:ph sz="quarter" idx="1"/>
          </p:nvPr>
        </p:nvSpPr>
        <p:spPr>
          <a:xfrm>
            <a:off x="173989" y="1803672"/>
            <a:ext cx="4988561" cy="3892913"/>
          </a:xfrm>
        </p:spPr>
        <p:txBody>
          <a:bodyPr/>
          <a:lstStyle/>
          <a:p>
            <a:r>
              <a:rPr lang="en-CA" dirty="0"/>
              <a:t>Labels </a:t>
            </a:r>
            <a:r>
              <a:rPr lang="en-CA" dirty="0" smtClean="0"/>
              <a:t>alert you </a:t>
            </a:r>
            <a:r>
              <a:rPr lang="en-CA" dirty="0"/>
              <a:t>to </a:t>
            </a:r>
            <a:r>
              <a:rPr lang="en-CA" dirty="0" smtClean="0"/>
              <a:t>the major</a:t>
            </a:r>
            <a:br>
              <a:rPr lang="en-CA" dirty="0" smtClean="0"/>
            </a:br>
            <a:r>
              <a:rPr lang="en-CA" dirty="0" smtClean="0"/>
              <a:t>hazards and provide some precautions</a:t>
            </a:r>
          </a:p>
          <a:p>
            <a:pPr lvl="1">
              <a:buFont typeface="Arial" pitchFamily="34" charset="0"/>
              <a:buChar char="•"/>
            </a:pPr>
            <a:r>
              <a:rPr lang="en-CA" dirty="0" smtClean="0"/>
              <a:t>Supplier </a:t>
            </a:r>
            <a:r>
              <a:rPr lang="en-CA" dirty="0"/>
              <a:t>labels will look </a:t>
            </a:r>
            <a:r>
              <a:rPr lang="en-CA" dirty="0" smtClean="0"/>
              <a:t>different</a:t>
            </a:r>
            <a:br>
              <a:rPr lang="en-CA" dirty="0" smtClean="0"/>
            </a:br>
            <a:r>
              <a:rPr lang="en-CA" dirty="0" smtClean="0"/>
              <a:t>than the old WHMIS labels and</a:t>
            </a:r>
            <a:br>
              <a:rPr lang="en-CA" dirty="0" smtClean="0"/>
            </a:br>
            <a:r>
              <a:rPr lang="en-CA" dirty="0" smtClean="0"/>
              <a:t>will </a:t>
            </a:r>
            <a:r>
              <a:rPr lang="en-CA" dirty="0"/>
              <a:t>have </a:t>
            </a:r>
            <a:r>
              <a:rPr lang="en-CA" dirty="0" smtClean="0"/>
              <a:t>some different</a:t>
            </a:r>
            <a:br>
              <a:rPr lang="en-CA" dirty="0" smtClean="0"/>
            </a:br>
            <a:r>
              <a:rPr lang="en-CA" dirty="0" smtClean="0"/>
              <a:t>information</a:t>
            </a:r>
          </a:p>
          <a:p>
            <a:endParaRPr lang="en-CA" dirty="0" smtClean="0"/>
          </a:p>
          <a:p>
            <a:r>
              <a:rPr lang="en-CA" dirty="0" smtClean="0"/>
              <a:t>Labels use all of the elements </a:t>
            </a:r>
            <a:br>
              <a:rPr lang="en-CA" dirty="0" smtClean="0"/>
            </a:br>
            <a:r>
              <a:rPr lang="en-CA" dirty="0" smtClean="0"/>
              <a:t>we just discussed.  </a:t>
            </a:r>
            <a:endParaRPr lang="en-C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4085" y="1914236"/>
            <a:ext cx="3964010" cy="2924464"/>
          </a:xfrm>
          <a:prstGeom prst="rect">
            <a:avLst/>
          </a:prstGeom>
          <a:noFill/>
        </p:spPr>
      </p:pic>
    </p:spTree>
    <p:extLst>
      <p:ext uri="{BB962C8B-B14F-4D97-AF65-F5344CB8AC3E}">
        <p14:creationId xmlns:p14="http://schemas.microsoft.com/office/powerpoint/2010/main" val="2966492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349117" y="1934724"/>
            <a:ext cx="8135663" cy="3517631"/>
          </a:xfrm>
        </p:spPr>
        <p:txBody>
          <a:bodyPr/>
          <a:lstStyle/>
          <a:p>
            <a:r>
              <a:rPr lang="en-CA" dirty="0" smtClean="0"/>
              <a:t>You may need to make a workplace label.  </a:t>
            </a:r>
          </a:p>
          <a:p>
            <a:r>
              <a:rPr lang="en-CA" dirty="0" smtClean="0"/>
              <a:t>It should have the:</a:t>
            </a:r>
          </a:p>
          <a:p>
            <a:pPr>
              <a:buFont typeface="Arial" pitchFamily="34" charset="0"/>
              <a:buChar char="•"/>
            </a:pPr>
            <a:r>
              <a:rPr lang="en-CA" dirty="0" smtClean="0"/>
              <a:t>Product name (matching the SDS)</a:t>
            </a:r>
          </a:p>
          <a:p>
            <a:pPr>
              <a:buFont typeface="Arial" pitchFamily="34" charset="0"/>
              <a:buChar char="•"/>
            </a:pPr>
            <a:r>
              <a:rPr lang="en-CA" dirty="0" smtClean="0"/>
              <a:t>Safe handling precautions</a:t>
            </a:r>
          </a:p>
          <a:p>
            <a:pPr>
              <a:buFont typeface="Arial" pitchFamily="34" charset="0"/>
              <a:buChar char="•"/>
            </a:pPr>
            <a:r>
              <a:rPr lang="en-CA" dirty="0" smtClean="0"/>
              <a:t>Reference to the SDS (if available)</a:t>
            </a:r>
          </a:p>
        </p:txBody>
      </p:sp>
      <p:sp>
        <p:nvSpPr>
          <p:cNvPr id="3" name="Title 2"/>
          <p:cNvSpPr>
            <a:spLocks noGrp="1"/>
          </p:cNvSpPr>
          <p:nvPr>
            <p:ph type="title"/>
          </p:nvPr>
        </p:nvSpPr>
        <p:spPr>
          <a:xfrm>
            <a:off x="212651" y="685153"/>
            <a:ext cx="8229600" cy="1083396"/>
          </a:xfrm>
        </p:spPr>
        <p:txBody>
          <a:bodyPr/>
          <a:lstStyle/>
          <a:p>
            <a:pPr algn="l"/>
            <a:r>
              <a:rPr lang="en-CA" dirty="0" smtClean="0"/>
              <a:t>Workplace Label</a:t>
            </a:r>
            <a:endParaRPr lang="en-CA"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What should a worker do?</a:t>
            </a:r>
            <a:endParaRPr lang="en-CA" dirty="0"/>
          </a:p>
        </p:txBody>
      </p:sp>
      <p:sp>
        <p:nvSpPr>
          <p:cNvPr id="7" name="Content Placeholder 6"/>
          <p:cNvSpPr>
            <a:spLocks noGrp="1"/>
          </p:cNvSpPr>
          <p:nvPr>
            <p:ph sz="quarter" idx="1"/>
          </p:nvPr>
        </p:nvSpPr>
        <p:spPr>
          <a:xfrm>
            <a:off x="193040" y="1752601"/>
            <a:ext cx="7924800" cy="4201160"/>
          </a:xfrm>
        </p:spPr>
        <p:txBody>
          <a:bodyPr/>
          <a:lstStyle/>
          <a:p>
            <a:pPr lvl="0"/>
            <a:r>
              <a:rPr lang="en-CA" dirty="0" smtClean="0"/>
              <a:t>Before using a product:</a:t>
            </a:r>
          </a:p>
          <a:p>
            <a:pPr lvl="0">
              <a:buFont typeface="Arial"/>
              <a:buChar char="•"/>
            </a:pPr>
            <a:r>
              <a:rPr lang="en-CA" dirty="0" smtClean="0"/>
              <a:t>Always </a:t>
            </a:r>
            <a:r>
              <a:rPr lang="en-CA" dirty="0"/>
              <a:t>check </a:t>
            </a:r>
            <a:r>
              <a:rPr lang="en-CA" dirty="0" smtClean="0"/>
              <a:t>for a label</a:t>
            </a:r>
            <a:endParaRPr lang="en-CA" dirty="0"/>
          </a:p>
          <a:p>
            <a:pPr lvl="0">
              <a:buFont typeface="Arial"/>
              <a:buChar char="•"/>
            </a:pPr>
            <a:r>
              <a:rPr lang="en-CA" dirty="0"/>
              <a:t>Read, </a:t>
            </a:r>
            <a:r>
              <a:rPr lang="en-CA" dirty="0" smtClean="0"/>
              <a:t>understand, </a:t>
            </a:r>
            <a:r>
              <a:rPr lang="en-CA" dirty="0"/>
              <a:t>and follow the instructions on </a:t>
            </a:r>
            <a:r>
              <a:rPr lang="en-CA" dirty="0" smtClean="0"/>
              <a:t>the label (and SDS).  Ask your supervisor </a:t>
            </a:r>
            <a:r>
              <a:rPr lang="en-CA" dirty="0"/>
              <a:t>if </a:t>
            </a:r>
            <a:r>
              <a:rPr lang="en-CA" dirty="0" smtClean="0"/>
              <a:t>you are unsure of </a:t>
            </a:r>
            <a:r>
              <a:rPr lang="en-CA" dirty="0"/>
              <a:t>any </a:t>
            </a:r>
            <a:r>
              <a:rPr lang="en-CA" dirty="0" smtClean="0"/>
              <a:t>part of </a:t>
            </a:r>
            <a:r>
              <a:rPr lang="en-CA" dirty="0"/>
              <a:t>its use or </a:t>
            </a:r>
            <a:r>
              <a:rPr lang="en-CA" dirty="0" smtClean="0"/>
              <a:t>storage</a:t>
            </a:r>
            <a:r>
              <a:rPr lang="en-CA" dirty="0"/>
              <a:t> </a:t>
            </a:r>
          </a:p>
          <a:p>
            <a:pPr lvl="0">
              <a:buFont typeface="Arial"/>
              <a:buChar char="•"/>
            </a:pPr>
            <a:r>
              <a:rPr lang="en-CA" dirty="0" smtClean="0"/>
              <a:t>Ask for new label if the </a:t>
            </a:r>
            <a:r>
              <a:rPr lang="en-CA" dirty="0"/>
              <a:t>old one cannot be seen or read </a:t>
            </a:r>
            <a:r>
              <a:rPr lang="en-CA" dirty="0" smtClean="0"/>
              <a:t>properly</a:t>
            </a:r>
            <a:endParaRPr lang="en-CA" dirty="0"/>
          </a:p>
          <a:p>
            <a:pPr lvl="0">
              <a:buFont typeface="Arial"/>
              <a:buChar char="•"/>
            </a:pPr>
            <a:r>
              <a:rPr lang="en-CA" dirty="0" smtClean="0"/>
              <a:t>Do not use a product that is not labelled</a:t>
            </a:r>
          </a:p>
          <a:p>
            <a:pPr lvl="0">
              <a:buFont typeface="Arial"/>
              <a:buChar char="•"/>
            </a:pPr>
            <a:r>
              <a:rPr lang="en-CA" dirty="0" smtClean="0"/>
              <a:t>Receive WHMIS education and training</a:t>
            </a:r>
            <a:endParaRPr lang="en-CA" dirty="0"/>
          </a:p>
          <a:p>
            <a:endParaRPr lang="en-CA" dirty="0"/>
          </a:p>
        </p:txBody>
      </p:sp>
    </p:spTree>
    <p:extLst>
      <p:ext uri="{BB962C8B-B14F-4D97-AF65-F5344CB8AC3E}">
        <p14:creationId xmlns:p14="http://schemas.microsoft.com/office/powerpoint/2010/main" val="1297247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588963"/>
            <a:ext cx="7467600" cy="634082"/>
          </a:xfrm>
        </p:spPr>
        <p:txBody>
          <a:bodyPr/>
          <a:lstStyle/>
          <a:p>
            <a:pPr algn="l"/>
            <a:r>
              <a:rPr lang="en-CA" b="1" dirty="0" smtClean="0"/>
              <a:t>Activity </a:t>
            </a:r>
            <a:endParaRPr lang="en-CA" dirty="0"/>
          </a:p>
        </p:txBody>
      </p:sp>
      <p:sp>
        <p:nvSpPr>
          <p:cNvPr id="3" name="Content Placeholder 2"/>
          <p:cNvSpPr>
            <a:spLocks noGrp="1"/>
          </p:cNvSpPr>
          <p:nvPr>
            <p:ph sz="quarter" idx="2"/>
          </p:nvPr>
        </p:nvSpPr>
        <p:spPr>
          <a:xfrm>
            <a:off x="467544" y="1457324"/>
            <a:ext cx="3657600" cy="4671467"/>
          </a:xfrm>
        </p:spPr>
        <p:txBody>
          <a:bodyPr>
            <a:normAutofit/>
          </a:bodyPr>
          <a:lstStyle/>
          <a:p>
            <a:pPr marL="0" indent="0">
              <a:buNone/>
            </a:pPr>
            <a:r>
              <a:rPr lang="en-CA" sz="2400" dirty="0" smtClean="0"/>
              <a:t>Match each term with the example on the label</a:t>
            </a:r>
          </a:p>
          <a:p>
            <a:pPr>
              <a:buFont typeface="Arial" pitchFamily="34" charset="0"/>
              <a:buChar char="•"/>
            </a:pPr>
            <a:r>
              <a:rPr lang="en-CA" sz="2400" dirty="0" smtClean="0"/>
              <a:t>Product identifier</a:t>
            </a:r>
          </a:p>
          <a:p>
            <a:pPr>
              <a:buFont typeface="Arial" pitchFamily="34" charset="0"/>
              <a:buChar char="•"/>
            </a:pPr>
            <a:r>
              <a:rPr lang="en-CA" sz="2400" dirty="0" smtClean="0"/>
              <a:t>Pictogram</a:t>
            </a:r>
          </a:p>
          <a:p>
            <a:pPr>
              <a:buFont typeface="Arial" pitchFamily="34" charset="0"/>
              <a:buChar char="•"/>
            </a:pPr>
            <a:r>
              <a:rPr lang="en-CA" sz="2400" dirty="0" smtClean="0"/>
              <a:t>Signal word</a:t>
            </a:r>
          </a:p>
          <a:p>
            <a:pPr>
              <a:buFont typeface="Arial" pitchFamily="34" charset="0"/>
              <a:buChar char="•"/>
            </a:pPr>
            <a:r>
              <a:rPr lang="en-CA" sz="2400" dirty="0" smtClean="0"/>
              <a:t>Hazard statement</a:t>
            </a:r>
          </a:p>
          <a:p>
            <a:pPr>
              <a:buFont typeface="Arial" pitchFamily="34" charset="0"/>
              <a:buChar char="•"/>
            </a:pPr>
            <a:r>
              <a:rPr lang="en-CA" sz="2400" dirty="0" smtClean="0"/>
              <a:t>Precautionary statements</a:t>
            </a:r>
          </a:p>
          <a:p>
            <a:pPr>
              <a:buFont typeface="Arial" pitchFamily="34" charset="0"/>
              <a:buChar char="•"/>
            </a:pPr>
            <a:r>
              <a:rPr lang="en-CA" sz="2400" dirty="0" smtClean="0"/>
              <a:t>Supplier information</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16397" y="1032249"/>
            <a:ext cx="3570378" cy="4603491"/>
          </a:xfrm>
          <a:prstGeom prst="rect">
            <a:avLst/>
          </a:prstGeom>
          <a:noFill/>
        </p:spPr>
      </p:pic>
    </p:spTree>
    <p:extLst>
      <p:ext uri="{BB962C8B-B14F-4D97-AF65-F5344CB8AC3E}">
        <p14:creationId xmlns:p14="http://schemas.microsoft.com/office/powerpoint/2010/main" val="17719535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CA" dirty="0" smtClean="0"/>
              <a:t>Activity</a:t>
            </a:r>
            <a:endParaRPr lang="en-CA" dirty="0"/>
          </a:p>
        </p:txBody>
      </p:sp>
      <p:sp>
        <p:nvSpPr>
          <p:cNvPr id="6" name="Content Placeholder 5"/>
          <p:cNvSpPr>
            <a:spLocks noGrp="1"/>
          </p:cNvSpPr>
          <p:nvPr>
            <p:ph idx="1"/>
          </p:nvPr>
        </p:nvSpPr>
        <p:spPr>
          <a:xfrm>
            <a:off x="193040" y="1666875"/>
            <a:ext cx="8608060" cy="4286885"/>
          </a:xfrm>
        </p:spPr>
        <p:txBody>
          <a:bodyPr/>
          <a:lstStyle/>
          <a:p>
            <a:r>
              <a:rPr lang="en-CA" dirty="0" smtClean="0"/>
              <a:t>Rank the hazard represented by each product based on the pictogram, signal word, and hazard statement.  (Use 1 to 4, with 1 being the highest hazard)</a:t>
            </a:r>
          </a:p>
          <a:p>
            <a:endParaRPr lang="en-CA" dirty="0" smtClean="0"/>
          </a:p>
          <a:p>
            <a:r>
              <a:rPr lang="en-CA" dirty="0" smtClean="0"/>
              <a:t>___ Flame. Warning. Flammable liquid and vapour</a:t>
            </a:r>
          </a:p>
          <a:p>
            <a:r>
              <a:rPr lang="en-CA" dirty="0" smtClean="0"/>
              <a:t>___ (No pictogram). Warning. Combustible liquid</a:t>
            </a:r>
          </a:p>
          <a:p>
            <a:r>
              <a:rPr lang="en-CA" dirty="0" smtClean="0"/>
              <a:t>___ Flame. Danger. Extremely flammable liquid and</a:t>
            </a:r>
            <a:br>
              <a:rPr lang="en-CA" dirty="0" smtClean="0"/>
            </a:br>
            <a:r>
              <a:rPr lang="en-CA" dirty="0" smtClean="0"/>
              <a:t>  vapour</a:t>
            </a:r>
          </a:p>
          <a:p>
            <a:r>
              <a:rPr lang="en-CA" dirty="0" smtClean="0"/>
              <a:t>___ Flame. Danger. Highly flammable liquid and vapour</a:t>
            </a:r>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17594" y="2671763"/>
            <a:ext cx="1481137" cy="1481137"/>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cap="none" dirty="0" smtClean="0"/>
              <a:t>Safety Data Sheets (SDSs)</a:t>
            </a:r>
            <a:endParaRPr lang="en-CA" cap="none" dirty="0"/>
          </a:p>
        </p:txBody>
      </p:sp>
      <p:sp>
        <p:nvSpPr>
          <p:cNvPr id="5" name="Text Placeholder 4"/>
          <p:cNvSpPr>
            <a:spLocks noGrp="1"/>
          </p:cNvSpPr>
          <p:nvPr>
            <p:ph type="body" idx="1"/>
          </p:nvPr>
        </p:nvSpPr>
        <p:spPr/>
        <p:txBody>
          <a:bodyPr/>
          <a:lstStyle/>
          <a:p>
            <a:r>
              <a:rPr lang="en-CA" dirty="0" smtClean="0"/>
              <a:t> </a:t>
            </a:r>
            <a:endParaRPr lang="en-CA"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What is WHMIS 2015?</a:t>
            </a:r>
            <a:endParaRPr lang="en-CA" sz="2400" dirty="0"/>
          </a:p>
        </p:txBody>
      </p:sp>
      <p:sp>
        <p:nvSpPr>
          <p:cNvPr id="7" name="Content Placeholder 6"/>
          <p:cNvSpPr>
            <a:spLocks noGrp="1"/>
          </p:cNvSpPr>
          <p:nvPr>
            <p:ph sz="quarter" idx="1"/>
          </p:nvPr>
        </p:nvSpPr>
        <p:spPr/>
        <p:txBody>
          <a:bodyPr/>
          <a:lstStyle/>
          <a:p>
            <a:r>
              <a:rPr lang="en-CA" dirty="0" smtClean="0"/>
              <a:t>Main components are:</a:t>
            </a:r>
          </a:p>
          <a:p>
            <a:pPr lvl="1"/>
            <a:r>
              <a:rPr lang="en-CA" sz="2400" b="1" dirty="0" smtClean="0"/>
              <a:t>Classification </a:t>
            </a:r>
            <a:r>
              <a:rPr lang="en-CA" sz="2400" dirty="0" smtClean="0"/>
              <a:t>– hazardous products fall into hazard classes and categories according to specific rules</a:t>
            </a:r>
          </a:p>
          <a:p>
            <a:pPr lvl="1"/>
            <a:r>
              <a:rPr lang="en-CA" sz="2400" b="1" dirty="0" smtClean="0"/>
              <a:t>Communication – </a:t>
            </a:r>
            <a:r>
              <a:rPr lang="en-CA" sz="2400" dirty="0" smtClean="0"/>
              <a:t>using labels and Safety Data Sheets (SDSs) </a:t>
            </a:r>
          </a:p>
          <a:p>
            <a:pPr>
              <a:buNone/>
            </a:pPr>
            <a:endParaRPr lang="en-CA" dirty="0" smtClean="0"/>
          </a:p>
          <a:p>
            <a:r>
              <a:rPr lang="en-CA" dirty="0" smtClean="0"/>
              <a:t>Suppliers are required to attach proper labels to hazardous products, and to provide SDSs to customers.</a:t>
            </a:r>
          </a:p>
          <a:p>
            <a:pPr lvl="1"/>
            <a:endParaRPr lang="en-CA" dirty="0"/>
          </a:p>
        </p:txBody>
      </p:sp>
    </p:spTree>
    <p:extLst>
      <p:ext uri="{BB962C8B-B14F-4D97-AF65-F5344CB8AC3E}">
        <p14:creationId xmlns:p14="http://schemas.microsoft.com/office/powerpoint/2010/main" val="3897643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Why learn about SDSs?</a:t>
            </a:r>
            <a:endParaRPr lang="en-CA" dirty="0"/>
          </a:p>
        </p:txBody>
      </p:sp>
      <p:sp>
        <p:nvSpPr>
          <p:cNvPr id="3" name="Content Placeholder 2"/>
          <p:cNvSpPr>
            <a:spLocks noGrp="1"/>
          </p:cNvSpPr>
          <p:nvPr>
            <p:ph idx="1"/>
          </p:nvPr>
        </p:nvSpPr>
        <p:spPr>
          <a:xfrm>
            <a:off x="226906" y="1823780"/>
            <a:ext cx="7189894" cy="3892913"/>
          </a:xfrm>
        </p:spPr>
        <p:txBody>
          <a:bodyPr/>
          <a:lstStyle/>
          <a:p>
            <a:r>
              <a:rPr lang="en-CA" sz="1800" dirty="0" smtClean="0"/>
              <a:t>WHMIS requires suppliers to provide their customers with </a:t>
            </a:r>
            <a:br>
              <a:rPr lang="en-CA" sz="1800" dirty="0" smtClean="0"/>
            </a:br>
            <a:r>
              <a:rPr lang="en-CA" sz="1800" dirty="0" smtClean="0"/>
              <a:t>information about the hazards and safe use of their </a:t>
            </a:r>
            <a:br>
              <a:rPr lang="en-CA" sz="1800" dirty="0" smtClean="0"/>
            </a:br>
            <a:r>
              <a:rPr lang="en-CA" sz="1800" dirty="0" smtClean="0"/>
              <a:t>products.  The SDS is the main source of this information. </a:t>
            </a:r>
          </a:p>
          <a:p>
            <a:r>
              <a:rPr lang="en-CA" sz="1800" dirty="0" smtClean="0"/>
              <a:t>Your employer will receive these SDSDs when they </a:t>
            </a:r>
            <a:br>
              <a:rPr lang="en-CA" sz="1800" dirty="0" smtClean="0"/>
            </a:br>
            <a:r>
              <a:rPr lang="en-CA" sz="1800" dirty="0" smtClean="0"/>
              <a:t>purchase the hazardous products.  </a:t>
            </a:r>
          </a:p>
          <a:p>
            <a:endParaRPr lang="en-CA" sz="1800" dirty="0" smtClean="0"/>
          </a:p>
          <a:p>
            <a:r>
              <a:rPr lang="en-CA" sz="1800" dirty="0" smtClean="0">
                <a:solidFill>
                  <a:srgbClr val="FF0000"/>
                </a:solidFill>
              </a:rPr>
              <a:t>Stop and think!  </a:t>
            </a:r>
            <a:r>
              <a:rPr lang="en-CA" sz="1800" dirty="0" smtClean="0"/>
              <a:t>Do you know about the hazards of the </a:t>
            </a:r>
            <a:br>
              <a:rPr lang="en-CA" sz="1800" dirty="0" smtClean="0"/>
            </a:br>
            <a:r>
              <a:rPr lang="en-CA" sz="1800" dirty="0" smtClean="0"/>
              <a:t>products you are currently working with?  Why is this </a:t>
            </a:r>
            <a:br>
              <a:rPr lang="en-CA" sz="1800" dirty="0" smtClean="0"/>
            </a:br>
            <a:r>
              <a:rPr lang="en-CA" sz="1800" dirty="0" smtClean="0"/>
              <a:t>information important?</a:t>
            </a:r>
            <a:br>
              <a:rPr lang="en-CA" sz="1800" dirty="0" smtClean="0"/>
            </a:br>
            <a:endParaRPr lang="en-CA" sz="1800" dirty="0" smtClean="0"/>
          </a:p>
          <a:p>
            <a:r>
              <a:rPr lang="en-CA" sz="1800" dirty="0" smtClean="0"/>
              <a:t>IMPORTANT: To complete your WHMIS instruction, your employer must also provide education and training on the hazards and safe work practices for WHMIS products used at your workplace.</a:t>
            </a:r>
            <a:endParaRPr lang="en-CA" sz="1800" dirty="0"/>
          </a:p>
        </p:txBody>
      </p:sp>
      <p:pic>
        <p:nvPicPr>
          <p:cNvPr id="7170" name="Picture 2" descr="G:\GLOBAL\E_Learning\images\whmis_understanding_msds\2016 Revision\7704EN_pg2.jpg"/>
          <p:cNvPicPr>
            <a:picLocks noChangeAspect="1" noChangeArrowheads="1"/>
          </p:cNvPicPr>
          <p:nvPr/>
        </p:nvPicPr>
        <p:blipFill>
          <a:blip r:embed="rId2"/>
          <a:srcRect/>
          <a:stretch>
            <a:fillRect/>
          </a:stretch>
        </p:blipFill>
        <p:spPr bwMode="auto">
          <a:xfrm>
            <a:off x="6320367" y="1392766"/>
            <a:ext cx="2400300" cy="3429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Products</a:t>
            </a:r>
            <a:endParaRPr lang="en-CA" dirty="0"/>
          </a:p>
        </p:txBody>
      </p:sp>
      <p:sp>
        <p:nvSpPr>
          <p:cNvPr id="3" name="Content Placeholder 2"/>
          <p:cNvSpPr>
            <a:spLocks noGrp="1"/>
          </p:cNvSpPr>
          <p:nvPr>
            <p:ph idx="1"/>
          </p:nvPr>
        </p:nvSpPr>
        <p:spPr>
          <a:xfrm>
            <a:off x="167640" y="1756047"/>
            <a:ext cx="8595360" cy="3892913"/>
          </a:xfrm>
        </p:spPr>
        <p:txBody>
          <a:bodyPr/>
          <a:lstStyle/>
          <a:p>
            <a:r>
              <a:rPr lang="en-CA" dirty="0" smtClean="0"/>
              <a:t>WHMIS establishes rules for classifying products into hazard classes and categories.</a:t>
            </a:r>
          </a:p>
          <a:p>
            <a:endParaRPr lang="en-CA" dirty="0" smtClean="0"/>
          </a:p>
          <a:p>
            <a:r>
              <a:rPr lang="en-CA" dirty="0" smtClean="0"/>
              <a:t>Suppliers must attach labels and provide SDSs for those products that meet one or more of the classification criteria according to the Hazardous Products Act and regulations.</a:t>
            </a:r>
          </a:p>
          <a:p>
            <a:endParaRPr lang="en-CA" dirty="0" smtClean="0"/>
          </a:p>
          <a:p>
            <a:r>
              <a:rPr lang="en-CA" dirty="0" smtClean="0"/>
              <a:t>When a product meets one or more of the classification criteria, it is known as a </a:t>
            </a:r>
            <a:r>
              <a:rPr lang="en-CA" b="1" dirty="0" smtClean="0">
                <a:solidFill>
                  <a:srgbClr val="A06EA6"/>
                </a:solidFill>
              </a:rPr>
              <a:t>hazardous product. </a:t>
            </a:r>
            <a:endParaRPr lang="en-CA" b="1" dirty="0">
              <a:solidFill>
                <a:srgbClr val="A06EA6"/>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Safety Data Sheets (SDSs)</a:t>
            </a:r>
            <a:endParaRPr lang="en-CA" dirty="0"/>
          </a:p>
        </p:txBody>
      </p:sp>
      <p:sp>
        <p:nvSpPr>
          <p:cNvPr id="7" name="Content Placeholder 6"/>
          <p:cNvSpPr>
            <a:spLocks noGrp="1"/>
          </p:cNvSpPr>
          <p:nvPr>
            <p:ph sz="quarter" idx="1"/>
          </p:nvPr>
        </p:nvSpPr>
        <p:spPr>
          <a:xfrm>
            <a:off x="193040" y="2060847"/>
            <a:ext cx="8550910" cy="3892913"/>
          </a:xfrm>
        </p:spPr>
        <p:txBody>
          <a:bodyPr>
            <a:normAutofit fontScale="70000" lnSpcReduction="20000"/>
          </a:bodyPr>
          <a:lstStyle/>
          <a:p>
            <a:r>
              <a:rPr lang="en-CA" sz="2800" dirty="0" smtClean="0"/>
              <a:t>SDSs:</a:t>
            </a:r>
          </a:p>
          <a:p>
            <a:pPr>
              <a:buFont typeface="Arial" pitchFamily="34" charset="0"/>
              <a:buChar char="•"/>
            </a:pPr>
            <a:r>
              <a:rPr lang="en-CA" sz="2800" dirty="0" smtClean="0"/>
              <a:t>Provide </a:t>
            </a:r>
            <a:r>
              <a:rPr lang="en-CA" sz="2800" dirty="0"/>
              <a:t>more detailed information </a:t>
            </a:r>
            <a:r>
              <a:rPr lang="en-CA" sz="2800" dirty="0" smtClean="0"/>
              <a:t>than </a:t>
            </a:r>
            <a:r>
              <a:rPr lang="en-CA" sz="2800" dirty="0"/>
              <a:t>the label </a:t>
            </a:r>
            <a:endParaRPr lang="en-CA" sz="2800" dirty="0" smtClean="0"/>
          </a:p>
          <a:p>
            <a:pPr>
              <a:buFont typeface="Arial" pitchFamily="34" charset="0"/>
              <a:buChar char="•"/>
            </a:pPr>
            <a:r>
              <a:rPr lang="en-CA" sz="2800" dirty="0" smtClean="0"/>
              <a:t>Use a </a:t>
            </a:r>
            <a:r>
              <a:rPr lang="en-CA" sz="2800" dirty="0"/>
              <a:t>standard 16-section </a:t>
            </a:r>
            <a:r>
              <a:rPr lang="en-CA" sz="2800" dirty="0" smtClean="0"/>
              <a:t>format. Information </a:t>
            </a:r>
            <a:r>
              <a:rPr lang="en-CA" sz="2800" dirty="0"/>
              <a:t>must always be in the same </a:t>
            </a:r>
            <a:r>
              <a:rPr lang="en-CA" sz="2800" dirty="0" smtClean="0"/>
              <a:t>section.</a:t>
            </a:r>
            <a:endParaRPr lang="en-CA" sz="2800" dirty="0"/>
          </a:p>
          <a:p>
            <a:pPr>
              <a:buFont typeface="Arial" pitchFamily="34" charset="0"/>
              <a:buChar char="•"/>
            </a:pPr>
            <a:r>
              <a:rPr lang="en-CA" sz="2800" dirty="0" smtClean="0"/>
              <a:t>Must be accessible in </a:t>
            </a:r>
            <a:r>
              <a:rPr lang="en-CA" sz="2800" dirty="0"/>
              <a:t>the </a:t>
            </a:r>
            <a:r>
              <a:rPr lang="en-CA" sz="2800" dirty="0" smtClean="0"/>
              <a:t>workplace (e.g., in a binder or stored electronically)</a:t>
            </a:r>
          </a:p>
          <a:p>
            <a:pPr>
              <a:buFont typeface="Arial" pitchFamily="34" charset="0"/>
              <a:buChar char="•"/>
            </a:pPr>
            <a:r>
              <a:rPr lang="en-CA" sz="2800" dirty="0" smtClean="0"/>
              <a:t> Will be updated when significant new data becomes available</a:t>
            </a:r>
          </a:p>
          <a:p>
            <a:pPr lvl="0">
              <a:buFont typeface="Arial" pitchFamily="34" charset="0"/>
              <a:buChar char="•"/>
            </a:pPr>
            <a:endParaRPr lang="en-CA" sz="2800" dirty="0" smtClean="0"/>
          </a:p>
          <a:p>
            <a:pPr lvl="0"/>
            <a:endParaRPr lang="en-CA" sz="2800" dirty="0" smtClean="0"/>
          </a:p>
          <a:p>
            <a:pPr lvl="0"/>
            <a:r>
              <a:rPr lang="en-CA" sz="4600" b="1" dirty="0" smtClean="0">
                <a:solidFill>
                  <a:srgbClr val="4B2959"/>
                </a:solidFill>
              </a:rPr>
              <a:t>!</a:t>
            </a:r>
            <a:r>
              <a:rPr lang="en-CA" sz="2800" b="1" dirty="0" smtClean="0">
                <a:solidFill>
                  <a:srgbClr val="4B2959"/>
                </a:solidFill>
              </a:rPr>
              <a:t>  </a:t>
            </a:r>
            <a:r>
              <a:rPr lang="en-CA" sz="2800" dirty="0" smtClean="0"/>
              <a:t>It is important to understand the information SDS, and how </a:t>
            </a:r>
            <a:r>
              <a:rPr lang="en-CA" sz="2800" dirty="0"/>
              <a:t>to </a:t>
            </a:r>
            <a:r>
              <a:rPr lang="en-CA" sz="2800" dirty="0" smtClean="0"/>
              <a:t>find them</a:t>
            </a:r>
            <a:r>
              <a:rPr lang="en-CA" dirty="0" smtClean="0"/>
              <a:t>.</a:t>
            </a:r>
            <a:endParaRPr lang="en-CA" dirty="0"/>
          </a:p>
          <a:p>
            <a:pPr marL="0" indent="0">
              <a:buNone/>
            </a:pPr>
            <a:r>
              <a:rPr lang="en-CA" dirty="0"/>
              <a:t> </a:t>
            </a:r>
          </a:p>
          <a:p>
            <a:endParaRPr lang="en-CA" dirty="0"/>
          </a:p>
          <a:p>
            <a:endParaRPr lang="en-CA" dirty="0"/>
          </a:p>
        </p:txBody>
      </p:sp>
    </p:spTree>
    <p:extLst>
      <p:ext uri="{BB962C8B-B14F-4D97-AF65-F5344CB8AC3E}">
        <p14:creationId xmlns:p14="http://schemas.microsoft.com/office/powerpoint/2010/main" val="641587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450" y="998538"/>
            <a:ext cx="7467600" cy="562074"/>
          </a:xfrm>
        </p:spPr>
        <p:txBody>
          <a:bodyPr/>
          <a:lstStyle/>
          <a:p>
            <a:pPr algn="l"/>
            <a:r>
              <a:rPr lang="en-CA" dirty="0" smtClean="0"/>
              <a:t>SDS Sections </a:t>
            </a:r>
            <a:endParaRPr lang="en-CA" dirty="0"/>
          </a:p>
        </p:txBody>
      </p:sp>
      <p:sp>
        <p:nvSpPr>
          <p:cNvPr id="7" name="Content Placeholder 6"/>
          <p:cNvSpPr>
            <a:spLocks noGrp="1"/>
          </p:cNvSpPr>
          <p:nvPr>
            <p:ph sz="quarter" idx="1"/>
          </p:nvPr>
        </p:nvSpPr>
        <p:spPr>
          <a:xfrm>
            <a:off x="200024" y="1801019"/>
            <a:ext cx="4171951" cy="4114006"/>
          </a:xfrm>
        </p:spPr>
        <p:txBody>
          <a:bodyPr>
            <a:normAutofit fontScale="92500"/>
          </a:bodyPr>
          <a:lstStyle/>
          <a:p>
            <a:r>
              <a:rPr lang="en-CA" sz="2100" dirty="0" smtClean="0"/>
              <a:t>Section 1:  Identification</a:t>
            </a:r>
          </a:p>
          <a:p>
            <a:r>
              <a:rPr lang="en-CA" sz="2100" dirty="0" smtClean="0"/>
              <a:t>Section 2:  Hazards Identification</a:t>
            </a:r>
          </a:p>
          <a:p>
            <a:r>
              <a:rPr lang="en-CA" sz="2100" dirty="0" smtClean="0"/>
              <a:t>Section 3:  Composition/</a:t>
            </a:r>
            <a:br>
              <a:rPr lang="en-CA" sz="2100" dirty="0" smtClean="0"/>
            </a:br>
            <a:r>
              <a:rPr lang="en-CA" sz="2100" dirty="0" smtClean="0"/>
              <a:t>Information on Ingredients</a:t>
            </a:r>
          </a:p>
          <a:p>
            <a:r>
              <a:rPr lang="en-CA" sz="2100" dirty="0" smtClean="0"/>
              <a:t>Section 4:  First-Aid Measures</a:t>
            </a:r>
          </a:p>
          <a:p>
            <a:r>
              <a:rPr lang="en-CA" sz="2100" dirty="0" smtClean="0"/>
              <a:t>Section 5:  Fire-fighting Measures</a:t>
            </a:r>
          </a:p>
          <a:p>
            <a:r>
              <a:rPr lang="en-CA" sz="2100" dirty="0" smtClean="0"/>
              <a:t>Section 6:  Accidental Release Measures</a:t>
            </a:r>
          </a:p>
          <a:p>
            <a:r>
              <a:rPr lang="en-CA" sz="2100" dirty="0" smtClean="0"/>
              <a:t>Section 7:  Handling and Storage</a:t>
            </a:r>
          </a:p>
          <a:p>
            <a:r>
              <a:rPr lang="en-CA" sz="2100" dirty="0" smtClean="0"/>
              <a:t>Section 8:  Exposure Controls/</a:t>
            </a:r>
          </a:p>
          <a:p>
            <a:r>
              <a:rPr lang="en-CA" sz="2100" dirty="0" smtClean="0"/>
              <a:t>       Personal Protection</a:t>
            </a:r>
          </a:p>
        </p:txBody>
      </p:sp>
      <p:sp>
        <p:nvSpPr>
          <p:cNvPr id="2" name="Content Placeholder 1"/>
          <p:cNvSpPr>
            <a:spLocks noGrp="1"/>
          </p:cNvSpPr>
          <p:nvPr>
            <p:ph sz="quarter" idx="2"/>
          </p:nvPr>
        </p:nvSpPr>
        <p:spPr>
          <a:xfrm>
            <a:off x="4676774" y="1820069"/>
            <a:ext cx="4200525" cy="4171156"/>
          </a:xfrm>
        </p:spPr>
        <p:txBody>
          <a:bodyPr>
            <a:normAutofit fontScale="92500"/>
          </a:bodyPr>
          <a:lstStyle/>
          <a:p>
            <a:r>
              <a:rPr lang="en-CA" sz="2100" dirty="0"/>
              <a:t>Section 9:  Physical and Chemical </a:t>
            </a:r>
            <a:r>
              <a:rPr lang="en-CA" sz="2100" dirty="0" smtClean="0"/>
              <a:t>   Properties</a:t>
            </a:r>
            <a:endParaRPr lang="en-CA" sz="2100" dirty="0"/>
          </a:p>
          <a:p>
            <a:r>
              <a:rPr lang="en-CA" sz="2100" dirty="0"/>
              <a:t>Section 10:  Stability and Reactivity</a:t>
            </a:r>
          </a:p>
          <a:p>
            <a:r>
              <a:rPr lang="en-CA" sz="2100" dirty="0"/>
              <a:t>Section 11: </a:t>
            </a:r>
            <a:r>
              <a:rPr lang="en-CA" sz="2100" dirty="0" smtClean="0"/>
              <a:t> Toxicological </a:t>
            </a:r>
            <a:r>
              <a:rPr lang="en-CA" sz="2100" dirty="0"/>
              <a:t>Information</a:t>
            </a:r>
          </a:p>
          <a:p>
            <a:r>
              <a:rPr lang="en-CA" sz="2100" dirty="0"/>
              <a:t>Section </a:t>
            </a:r>
            <a:r>
              <a:rPr lang="en-CA" sz="2100" dirty="0" smtClean="0"/>
              <a:t>12*: Ecological </a:t>
            </a:r>
            <a:r>
              <a:rPr lang="en-CA" sz="2100" dirty="0"/>
              <a:t>Information</a:t>
            </a:r>
          </a:p>
          <a:p>
            <a:r>
              <a:rPr lang="en-CA" sz="2100" dirty="0"/>
              <a:t>Section </a:t>
            </a:r>
            <a:r>
              <a:rPr lang="en-CA" sz="2100" dirty="0" smtClean="0"/>
              <a:t>13*:  </a:t>
            </a:r>
            <a:r>
              <a:rPr lang="en-CA" sz="2100" dirty="0"/>
              <a:t>Disposal Considerations</a:t>
            </a:r>
          </a:p>
          <a:p>
            <a:r>
              <a:rPr lang="en-CA" sz="2100" dirty="0"/>
              <a:t>Section </a:t>
            </a:r>
            <a:r>
              <a:rPr lang="en-CA" sz="2100" dirty="0" smtClean="0"/>
              <a:t>14*:  </a:t>
            </a:r>
            <a:r>
              <a:rPr lang="en-CA" sz="2100" dirty="0"/>
              <a:t>Transport Information</a:t>
            </a:r>
          </a:p>
          <a:p>
            <a:r>
              <a:rPr lang="en-CA" sz="2100" dirty="0"/>
              <a:t>Section </a:t>
            </a:r>
            <a:r>
              <a:rPr lang="en-CA" sz="2100" dirty="0" smtClean="0"/>
              <a:t>15*:  </a:t>
            </a:r>
            <a:r>
              <a:rPr lang="en-CA" sz="2100" dirty="0"/>
              <a:t>Regulatory Information</a:t>
            </a:r>
          </a:p>
          <a:p>
            <a:r>
              <a:rPr lang="en-CA" sz="2100" dirty="0"/>
              <a:t>Section 16:  Other Information</a:t>
            </a:r>
          </a:p>
          <a:p>
            <a:pPr marL="0" indent="0">
              <a:buNone/>
            </a:pPr>
            <a:endParaRPr lang="en-CA" sz="2300" dirty="0"/>
          </a:p>
          <a:p>
            <a:pPr marL="0" indent="0">
              <a:buNone/>
            </a:pPr>
            <a:r>
              <a:rPr lang="en-CA" sz="1400" dirty="0" smtClean="0"/>
              <a:t>* Content for these sections is not mandatory in Canada</a:t>
            </a:r>
            <a:endParaRPr lang="en-CA" sz="1400" dirty="0"/>
          </a:p>
          <a:p>
            <a:pPr lvl="1"/>
            <a:endParaRPr lang="en-CA" dirty="0"/>
          </a:p>
          <a:p>
            <a:endParaRPr lang="en-CA" dirty="0"/>
          </a:p>
        </p:txBody>
      </p:sp>
    </p:spTree>
    <p:extLst>
      <p:ext uri="{BB962C8B-B14F-4D97-AF65-F5344CB8AC3E}">
        <p14:creationId xmlns:p14="http://schemas.microsoft.com/office/powerpoint/2010/main" val="382752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CA" dirty="0" smtClean="0"/>
              <a:t>Who uses SDSs?</a:t>
            </a:r>
            <a:endParaRPr lang="en-CA" dirty="0"/>
          </a:p>
        </p:txBody>
      </p:sp>
      <p:sp>
        <p:nvSpPr>
          <p:cNvPr id="6" name="Content Placeholder 5"/>
          <p:cNvSpPr>
            <a:spLocks noGrp="1"/>
          </p:cNvSpPr>
          <p:nvPr>
            <p:ph idx="1"/>
          </p:nvPr>
        </p:nvSpPr>
        <p:spPr>
          <a:xfrm>
            <a:off x="193040" y="1871133"/>
            <a:ext cx="6377093" cy="4082627"/>
          </a:xfrm>
        </p:spPr>
        <p:txBody>
          <a:bodyPr/>
          <a:lstStyle/>
          <a:p>
            <a:r>
              <a:rPr lang="en-CA" dirty="0" smtClean="0"/>
              <a:t>SDSs are used by a wide range of people including safety professionals, engineers, emergency responders and doctors.</a:t>
            </a:r>
          </a:p>
          <a:p>
            <a:endParaRPr lang="en-CA" dirty="0" smtClean="0"/>
          </a:p>
          <a:p>
            <a:r>
              <a:rPr lang="en-CA" dirty="0" smtClean="0"/>
              <a:t>Some sections of the SDS can be technical to read.  If you do not understand the information, ask for help.  Ask your supervisor, a health and safety professional, health and safety committee or representative, union or medical professional.</a:t>
            </a:r>
            <a:endParaRPr lang="en-CA" dirty="0"/>
          </a:p>
        </p:txBody>
      </p:sp>
      <p:pic>
        <p:nvPicPr>
          <p:cNvPr id="8194" name="Picture 2" descr="G:\GLOBAL\E_Learning\images\whmis_understanding_msds\workers.jpg"/>
          <p:cNvPicPr>
            <a:picLocks noChangeAspect="1" noChangeArrowheads="1"/>
          </p:cNvPicPr>
          <p:nvPr/>
        </p:nvPicPr>
        <p:blipFill>
          <a:blip r:embed="rId2"/>
          <a:srcRect/>
          <a:stretch>
            <a:fillRect/>
          </a:stretch>
        </p:blipFill>
        <p:spPr bwMode="auto">
          <a:xfrm>
            <a:off x="6654800" y="2197630"/>
            <a:ext cx="2215941" cy="257757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980728"/>
            <a:ext cx="8771724" cy="685800"/>
          </a:xfrm>
        </p:spPr>
        <p:txBody>
          <a:bodyPr/>
          <a:lstStyle/>
          <a:p>
            <a:pPr algn="l"/>
            <a:r>
              <a:rPr lang="en-CA" dirty="0" smtClean="0"/>
              <a:t>How to Read and Use the SDS</a:t>
            </a:r>
            <a:endParaRPr lang="en-CA" dirty="0"/>
          </a:p>
        </p:txBody>
      </p:sp>
      <p:sp>
        <p:nvSpPr>
          <p:cNvPr id="7" name="Content Placeholder 6"/>
          <p:cNvSpPr>
            <a:spLocks noGrp="1"/>
          </p:cNvSpPr>
          <p:nvPr>
            <p:ph sz="quarter" idx="1"/>
          </p:nvPr>
        </p:nvSpPr>
        <p:spPr>
          <a:xfrm>
            <a:off x="193039" y="1790701"/>
            <a:ext cx="8760461" cy="4163060"/>
          </a:xfrm>
        </p:spPr>
        <p:txBody>
          <a:bodyPr>
            <a:normAutofit lnSpcReduction="10000"/>
          </a:bodyPr>
          <a:lstStyle/>
          <a:p>
            <a:r>
              <a:rPr lang="en-CA" sz="3000" dirty="0" smtClean="0"/>
              <a:t>Use the SDS to </a:t>
            </a:r>
            <a:r>
              <a:rPr lang="en-CA" sz="3000" dirty="0"/>
              <a:t>help </a:t>
            </a:r>
            <a:r>
              <a:rPr lang="en-CA" sz="3000" dirty="0" smtClean="0"/>
              <a:t>learn </a:t>
            </a:r>
            <a:r>
              <a:rPr lang="en-CA" sz="3000" dirty="0"/>
              <a:t>about:</a:t>
            </a:r>
          </a:p>
          <a:p>
            <a:pPr lvl="1"/>
            <a:r>
              <a:rPr lang="en-CA" sz="2600" dirty="0"/>
              <a:t>The hazards of the </a:t>
            </a:r>
            <a:r>
              <a:rPr lang="en-CA" sz="2600" dirty="0" smtClean="0"/>
              <a:t>product</a:t>
            </a:r>
            <a:endParaRPr lang="en-CA" sz="2600" dirty="0"/>
          </a:p>
          <a:p>
            <a:pPr lvl="1"/>
            <a:r>
              <a:rPr lang="en-CA" sz="2600" dirty="0"/>
              <a:t>How to work safely with the </a:t>
            </a:r>
            <a:r>
              <a:rPr lang="en-CA" sz="2600" dirty="0" smtClean="0"/>
              <a:t>product</a:t>
            </a:r>
            <a:endParaRPr lang="en-CA" sz="2600" dirty="0"/>
          </a:p>
          <a:p>
            <a:pPr lvl="1"/>
            <a:r>
              <a:rPr lang="en-CA" sz="2600" dirty="0" smtClean="0"/>
              <a:t>First-aid </a:t>
            </a:r>
            <a:r>
              <a:rPr lang="en-CA" sz="2600" dirty="0"/>
              <a:t>measures</a:t>
            </a:r>
          </a:p>
          <a:p>
            <a:pPr lvl="1"/>
            <a:r>
              <a:rPr lang="en-CA" sz="2600" dirty="0"/>
              <a:t>Emergency measures</a:t>
            </a:r>
          </a:p>
          <a:p>
            <a:endParaRPr lang="en-CA" dirty="0" smtClean="0"/>
          </a:p>
          <a:p>
            <a:endParaRPr lang="en-CA" dirty="0" smtClean="0"/>
          </a:p>
          <a:p>
            <a:r>
              <a:rPr lang="en-CA" sz="3000" b="1" dirty="0" smtClean="0">
                <a:solidFill>
                  <a:srgbClr val="4B2959"/>
                </a:solidFill>
              </a:rPr>
              <a:t>Tip!  </a:t>
            </a:r>
            <a:r>
              <a:rPr lang="en-CA" dirty="0" smtClean="0"/>
              <a:t>Always read </a:t>
            </a:r>
            <a:r>
              <a:rPr lang="en-CA" dirty="0"/>
              <a:t>the SDSs for the products </a:t>
            </a:r>
            <a:r>
              <a:rPr lang="en-CA" dirty="0" smtClean="0"/>
              <a:t>you </a:t>
            </a:r>
            <a:r>
              <a:rPr lang="en-CA" dirty="0"/>
              <a:t>use. </a:t>
            </a:r>
            <a:r>
              <a:rPr lang="en-CA" dirty="0" smtClean="0"/>
              <a:t>If unsure, ask your supervisor </a:t>
            </a:r>
            <a:r>
              <a:rPr lang="en-CA" b="1" dirty="0"/>
              <a:t>before</a:t>
            </a:r>
            <a:r>
              <a:rPr lang="en-CA" dirty="0"/>
              <a:t> handling the </a:t>
            </a:r>
            <a:r>
              <a:rPr lang="en-CA" dirty="0" smtClean="0"/>
              <a:t>product  </a:t>
            </a:r>
            <a:endParaRPr lang="en-CA" dirty="0"/>
          </a:p>
          <a:p>
            <a:endParaRPr lang="en-CA" dirty="0"/>
          </a:p>
        </p:txBody>
      </p:sp>
    </p:spTree>
    <p:extLst>
      <p:ext uri="{BB962C8B-B14F-4D97-AF65-F5344CB8AC3E}">
        <p14:creationId xmlns:p14="http://schemas.microsoft.com/office/powerpoint/2010/main" val="2092274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980728"/>
            <a:ext cx="8479623" cy="685800"/>
          </a:xfrm>
        </p:spPr>
        <p:txBody>
          <a:bodyPr/>
          <a:lstStyle/>
          <a:p>
            <a:pPr algn="l"/>
            <a:r>
              <a:rPr lang="en-CA" dirty="0" smtClean="0"/>
              <a:t>4 Main Purposes of an SDS</a:t>
            </a:r>
            <a:endParaRPr lang="en-CA" dirty="0"/>
          </a:p>
        </p:txBody>
      </p:sp>
      <p:sp>
        <p:nvSpPr>
          <p:cNvPr id="3" name="Content Placeholder 2"/>
          <p:cNvSpPr>
            <a:spLocks noGrp="1"/>
          </p:cNvSpPr>
          <p:nvPr>
            <p:ph idx="1"/>
          </p:nvPr>
        </p:nvSpPr>
        <p:spPr>
          <a:xfrm>
            <a:off x="193040" y="2060847"/>
            <a:ext cx="8722360" cy="3892913"/>
          </a:xfrm>
        </p:spPr>
        <p:txBody>
          <a:bodyPr/>
          <a:lstStyle/>
          <a:p>
            <a:pPr marL="457200" indent="-457200">
              <a:buFont typeface="+mj-lt"/>
              <a:buAutoNum type="alphaLcParenR"/>
            </a:pPr>
            <a:r>
              <a:rPr lang="en-CA" b="1" dirty="0" smtClean="0"/>
              <a:t>Identification</a:t>
            </a:r>
            <a:r>
              <a:rPr lang="en-CA" dirty="0" smtClean="0"/>
              <a:t> – for the product and the supplier</a:t>
            </a:r>
          </a:p>
          <a:p>
            <a:pPr marL="457200" indent="-457200">
              <a:buFont typeface="+mj-lt"/>
              <a:buAutoNum type="alphaLcParenR"/>
            </a:pPr>
            <a:r>
              <a:rPr lang="en-CA" b="1" dirty="0" smtClean="0"/>
              <a:t>Hazards</a:t>
            </a:r>
            <a:r>
              <a:rPr lang="en-CA" dirty="0" smtClean="0"/>
              <a:t> – health, physical (fire, reactivity), and environmental </a:t>
            </a:r>
            <a:br>
              <a:rPr lang="en-CA" dirty="0" smtClean="0"/>
            </a:br>
            <a:r>
              <a:rPr lang="en-CA" dirty="0" smtClean="0"/>
              <a:t>(if provided)</a:t>
            </a:r>
          </a:p>
          <a:p>
            <a:pPr marL="457200" indent="-457200">
              <a:buFont typeface="+mj-lt"/>
              <a:buAutoNum type="alphaLcParenR"/>
            </a:pPr>
            <a:r>
              <a:rPr lang="en-CA" b="1" dirty="0" smtClean="0"/>
              <a:t>Prevention</a:t>
            </a:r>
            <a:r>
              <a:rPr lang="en-CA" dirty="0" smtClean="0"/>
              <a:t> – steps you can take to work safely, and reduce or prevent exposure or an emergency</a:t>
            </a:r>
          </a:p>
          <a:p>
            <a:pPr marL="457200" indent="-457200">
              <a:buFont typeface="+mj-lt"/>
              <a:buAutoNum type="alphaLcParenR"/>
            </a:pPr>
            <a:r>
              <a:rPr lang="en-CA" b="1" dirty="0" smtClean="0"/>
              <a:t>Response</a:t>
            </a:r>
            <a:r>
              <a:rPr lang="en-CA" dirty="0" smtClean="0"/>
              <a:t> – appropriate responses in various situations (e.g., first-aid, fire, accidental release)</a:t>
            </a:r>
            <a:endParaRPr lang="en-CA"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What is hazard analysis?</a:t>
            </a:r>
            <a:endParaRPr lang="en-CA" dirty="0"/>
          </a:p>
        </p:txBody>
      </p:sp>
      <p:sp>
        <p:nvSpPr>
          <p:cNvPr id="3" name="Content Placeholder 2"/>
          <p:cNvSpPr>
            <a:spLocks noGrp="1"/>
          </p:cNvSpPr>
          <p:nvPr>
            <p:ph idx="1"/>
          </p:nvPr>
        </p:nvSpPr>
        <p:spPr>
          <a:xfrm>
            <a:off x="193040" y="1845733"/>
            <a:ext cx="7924800" cy="4108027"/>
          </a:xfrm>
        </p:spPr>
        <p:txBody>
          <a:bodyPr/>
          <a:lstStyle/>
          <a:p>
            <a:r>
              <a:rPr lang="en-US" altLang="en-US" dirty="0" smtClean="0"/>
              <a:t>Hazard analysis is the systematic examination of tasks, process and procedures to identify potential loss exposure.</a:t>
            </a:r>
          </a:p>
          <a:p>
            <a:r>
              <a:rPr lang="en-US" altLang="en-US" dirty="0" smtClean="0"/>
              <a:t>Approach: </a:t>
            </a:r>
          </a:p>
          <a:p>
            <a:pPr marL="450850" lvl="1" indent="-268288">
              <a:buFont typeface="+mj-lt"/>
              <a:buAutoNum type="arabicPeriod"/>
            </a:pPr>
            <a:r>
              <a:rPr lang="en-US" altLang="en-US" dirty="0" smtClean="0"/>
              <a:t>Inventory tasks</a:t>
            </a:r>
          </a:p>
          <a:p>
            <a:pPr marL="450850" lvl="1" indent="-268288">
              <a:buFont typeface="+mj-lt"/>
              <a:buAutoNum type="arabicPeriod"/>
            </a:pPr>
            <a:r>
              <a:rPr lang="en-US" altLang="en-US" dirty="0" smtClean="0"/>
              <a:t>Identify hazards within each task and assess risks</a:t>
            </a:r>
          </a:p>
          <a:p>
            <a:pPr marL="450850" lvl="1" indent="-268288">
              <a:buFont typeface="+mj-lt"/>
              <a:buAutoNum type="arabicPeriod"/>
            </a:pPr>
            <a:r>
              <a:rPr lang="en-US" altLang="en-US" dirty="0" smtClean="0"/>
              <a:t>Develop plan to eliminate hazards and risks, or reduce the risks associated with hazards</a:t>
            </a:r>
          </a:p>
          <a:p>
            <a:pPr marL="450850" lvl="1" indent="-268288">
              <a:buFont typeface="+mj-lt"/>
              <a:buAutoNum type="arabicPeriod"/>
            </a:pPr>
            <a:r>
              <a:rPr lang="en-US" altLang="en-US" dirty="0" smtClean="0"/>
              <a:t>Write guidelines, procedures/practices and communicate to workers/employers</a:t>
            </a:r>
          </a:p>
          <a:p>
            <a:pPr marL="450850" lvl="1" indent="-268288">
              <a:buFont typeface="+mj-lt"/>
              <a:buAutoNum type="arabicPeriod"/>
            </a:pPr>
            <a:r>
              <a:rPr lang="en-US" altLang="en-US" dirty="0" smtClean="0"/>
              <a:t>Implement, deliver training, follow up </a:t>
            </a:r>
          </a:p>
          <a:p>
            <a:endParaRPr lang="en-CA"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altLang="en-US" dirty="0" smtClean="0"/>
              <a:t>Hierarchy of Hazard Control</a:t>
            </a:r>
            <a:endParaRPr lang="en-CA" dirty="0"/>
          </a:p>
        </p:txBody>
      </p:sp>
      <p:sp>
        <p:nvSpPr>
          <p:cNvPr id="3" name="Content Placeholder 2"/>
          <p:cNvSpPr>
            <a:spLocks noGrp="1"/>
          </p:cNvSpPr>
          <p:nvPr>
            <p:ph idx="1"/>
          </p:nvPr>
        </p:nvSpPr>
        <p:spPr>
          <a:xfrm>
            <a:off x="193040" y="1896533"/>
            <a:ext cx="7924800" cy="4057227"/>
          </a:xfrm>
        </p:spPr>
        <p:txBody>
          <a:bodyPr/>
          <a:lstStyle/>
          <a:p>
            <a:pPr marL="0" indent="0">
              <a:buNone/>
            </a:pPr>
            <a:r>
              <a:rPr lang="en-US" altLang="en-US" i="1" dirty="0" smtClean="0"/>
              <a:t>All controls are not created equal.  </a:t>
            </a:r>
            <a:r>
              <a:rPr lang="en-US" altLang="en-US" dirty="0" smtClean="0"/>
              <a:t>When determining the most effective way to control a hazard, it is valuable to follow the steps shown below:</a:t>
            </a:r>
          </a:p>
          <a:p>
            <a:pPr marL="857250" lvl="1" indent="-457200">
              <a:buAutoNum type="arabicPeriod"/>
            </a:pPr>
            <a:r>
              <a:rPr lang="en-US" altLang="en-US" dirty="0" smtClean="0"/>
              <a:t>Elimination</a:t>
            </a:r>
          </a:p>
          <a:p>
            <a:pPr marL="857250" lvl="1" indent="-457200">
              <a:buAutoNum type="arabicPeriod"/>
            </a:pPr>
            <a:r>
              <a:rPr lang="en-US" altLang="en-US" dirty="0" smtClean="0"/>
              <a:t>Substitution</a:t>
            </a:r>
          </a:p>
          <a:p>
            <a:pPr marL="857250" lvl="1" indent="-457200">
              <a:buAutoNum type="arabicPeriod"/>
            </a:pPr>
            <a:r>
              <a:rPr lang="en-US" altLang="en-US" dirty="0" smtClean="0"/>
              <a:t>Engineering / Design</a:t>
            </a:r>
          </a:p>
          <a:p>
            <a:pPr marL="857250" lvl="1" indent="-457200">
              <a:buAutoNum type="arabicPeriod"/>
            </a:pPr>
            <a:r>
              <a:rPr lang="en-US" altLang="en-US" dirty="0" smtClean="0"/>
              <a:t>Administrative</a:t>
            </a:r>
          </a:p>
          <a:p>
            <a:pPr marL="857250" lvl="1" indent="-457200">
              <a:buAutoNum type="arabicPeriod"/>
            </a:pPr>
            <a:r>
              <a:rPr lang="en-US" altLang="en-US" dirty="0" smtClean="0"/>
              <a:t>Personal Protective Equipment (PPE)</a:t>
            </a:r>
          </a:p>
          <a:p>
            <a:endParaRPr lang="en-CA"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971203"/>
            <a:ext cx="8724098" cy="685800"/>
          </a:xfrm>
        </p:spPr>
        <p:txBody>
          <a:bodyPr/>
          <a:lstStyle/>
          <a:p>
            <a:pPr algn="l"/>
            <a:r>
              <a:rPr lang="en-CA" sz="3600" dirty="0" smtClean="0"/>
              <a:t>Activity:  Finding your way around an SDS</a:t>
            </a:r>
            <a:endParaRPr lang="en-CA" sz="3600" dirty="0"/>
          </a:p>
        </p:txBody>
      </p:sp>
      <p:sp>
        <p:nvSpPr>
          <p:cNvPr id="7" name="Content Placeholder 6"/>
          <p:cNvSpPr>
            <a:spLocks noGrp="1"/>
          </p:cNvSpPr>
          <p:nvPr>
            <p:ph sz="quarter" idx="1"/>
          </p:nvPr>
        </p:nvSpPr>
        <p:spPr>
          <a:xfrm>
            <a:off x="193040" y="1879601"/>
            <a:ext cx="7924800" cy="4124960"/>
          </a:xfrm>
        </p:spPr>
        <p:txBody>
          <a:bodyPr numCol="2">
            <a:normAutofit fontScale="92500" lnSpcReduction="20000"/>
          </a:bodyPr>
          <a:lstStyle/>
          <a:p>
            <a:pPr lvl="1"/>
            <a:r>
              <a:rPr lang="en-CA" dirty="0" smtClean="0"/>
              <a:t>What is the product name?</a:t>
            </a:r>
          </a:p>
          <a:p>
            <a:pPr lvl="1"/>
            <a:r>
              <a:rPr lang="en-CA" dirty="0" smtClean="0"/>
              <a:t>What are the hazardous ingredients?</a:t>
            </a:r>
          </a:p>
          <a:p>
            <a:pPr lvl="1"/>
            <a:r>
              <a:rPr lang="en-CA" dirty="0" smtClean="0"/>
              <a:t>What are the main hazard(s) of this product?</a:t>
            </a:r>
          </a:p>
          <a:p>
            <a:pPr lvl="1"/>
            <a:r>
              <a:rPr lang="en-CA" dirty="0"/>
              <a:t>What are the </a:t>
            </a:r>
            <a:r>
              <a:rPr lang="en-CA" dirty="0" smtClean="0"/>
              <a:t>label elements</a:t>
            </a:r>
            <a:r>
              <a:rPr lang="en-CA" dirty="0"/>
              <a:t>? </a:t>
            </a:r>
            <a:r>
              <a:rPr lang="en-CA" dirty="0" smtClean="0"/>
              <a:t> (e.g., pictogram, etc.)</a:t>
            </a:r>
          </a:p>
          <a:p>
            <a:pPr lvl="1"/>
            <a:r>
              <a:rPr lang="en-CA" dirty="0" smtClean="0"/>
              <a:t>What are the symptoms of breathing this product?</a:t>
            </a:r>
          </a:p>
          <a:p>
            <a:pPr lvl="1"/>
            <a:r>
              <a:rPr lang="en-CA" dirty="0" smtClean="0"/>
              <a:t>What are the first-aid measures for eye contact?</a:t>
            </a:r>
          </a:p>
          <a:p>
            <a:pPr lvl="1"/>
            <a:r>
              <a:rPr lang="en-CA" dirty="0" smtClean="0"/>
              <a:t>What should be done if the product spills?</a:t>
            </a:r>
          </a:p>
          <a:p>
            <a:pPr lvl="1"/>
            <a:r>
              <a:rPr lang="en-CA" dirty="0" smtClean="0"/>
              <a:t>What are the key handling requirements?</a:t>
            </a:r>
          </a:p>
          <a:p>
            <a:pPr lvl="1"/>
            <a:r>
              <a:rPr lang="en-CA" dirty="0" smtClean="0"/>
              <a:t>List the recommended protective measure(s).</a:t>
            </a:r>
          </a:p>
          <a:p>
            <a:pPr lvl="1"/>
            <a:r>
              <a:rPr lang="en-CA" dirty="0" smtClean="0"/>
              <a:t>What engineering control is recommended?</a:t>
            </a:r>
          </a:p>
          <a:p>
            <a:pPr lvl="1"/>
            <a:r>
              <a:rPr lang="en-CA" dirty="0" smtClean="0"/>
              <a:t>What colour is the product?</a:t>
            </a:r>
          </a:p>
          <a:p>
            <a:pPr lvl="1"/>
            <a:r>
              <a:rPr lang="en-CA" dirty="0" smtClean="0"/>
              <a:t>Are there any special conditions to avoid?</a:t>
            </a:r>
          </a:p>
          <a:p>
            <a:pPr lvl="1"/>
            <a:r>
              <a:rPr lang="en-CA" dirty="0" smtClean="0"/>
              <a:t>Name the incompatible materials.</a:t>
            </a:r>
          </a:p>
          <a:p>
            <a:pPr lvl="1"/>
            <a:r>
              <a:rPr lang="en-CA" dirty="0" smtClean="0"/>
              <a:t>What are the routes of exposure?</a:t>
            </a:r>
          </a:p>
          <a:p>
            <a:pPr lvl="1"/>
            <a:r>
              <a:rPr lang="en-CA" dirty="0" smtClean="0"/>
              <a:t>List some symptoms of acute (short-term) exposure.</a:t>
            </a:r>
            <a:br>
              <a:rPr lang="en-CA" dirty="0" smtClean="0"/>
            </a:br>
            <a:endParaRPr lang="en-CA" dirty="0" smtClean="0"/>
          </a:p>
        </p:txBody>
      </p:sp>
    </p:spTree>
    <p:extLst>
      <p:ext uri="{BB962C8B-B14F-4D97-AF65-F5344CB8AC3E}">
        <p14:creationId xmlns:p14="http://schemas.microsoft.com/office/powerpoint/2010/main" val="1227536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6" y="1069628"/>
            <a:ext cx="8621981" cy="685800"/>
          </a:xfrm>
        </p:spPr>
        <p:txBody>
          <a:bodyPr/>
          <a:lstStyle/>
          <a:p>
            <a:pPr algn="l"/>
            <a:r>
              <a:rPr lang="en-CA" dirty="0" smtClean="0"/>
              <a:t>Benefits of aligning WHMIS with GHS</a:t>
            </a:r>
            <a:endParaRPr lang="en-CA" dirty="0"/>
          </a:p>
        </p:txBody>
      </p:sp>
      <p:sp>
        <p:nvSpPr>
          <p:cNvPr id="7" name="Content Placeholder 6"/>
          <p:cNvSpPr>
            <a:spLocks noGrp="1"/>
          </p:cNvSpPr>
          <p:nvPr>
            <p:ph sz="quarter" idx="1"/>
          </p:nvPr>
        </p:nvSpPr>
        <p:spPr/>
        <p:txBody>
          <a:bodyPr/>
          <a:lstStyle/>
          <a:p>
            <a:pPr>
              <a:buFont typeface="Arial" pitchFamily="34" charset="0"/>
              <a:buChar char="•"/>
            </a:pPr>
            <a:r>
              <a:rPr lang="en-CA" dirty="0" smtClean="0"/>
              <a:t>Improved, consistent hazard language</a:t>
            </a:r>
          </a:p>
          <a:p>
            <a:pPr>
              <a:buFont typeface="Arial" pitchFamily="34" charset="0"/>
              <a:buChar char="•"/>
            </a:pPr>
            <a:r>
              <a:rPr lang="en-CA" dirty="0" smtClean="0"/>
              <a:t>Encourages safe transport, handling and use</a:t>
            </a:r>
          </a:p>
          <a:p>
            <a:pPr>
              <a:buFont typeface="Arial" pitchFamily="34" charset="0"/>
              <a:buChar char="•"/>
            </a:pPr>
            <a:r>
              <a:rPr lang="en-CA" dirty="0" smtClean="0"/>
              <a:t>Promotes better emergency response</a:t>
            </a:r>
          </a:p>
          <a:p>
            <a:pPr>
              <a:buFont typeface="Arial" pitchFamily="34" charset="0"/>
              <a:buChar char="•"/>
            </a:pPr>
            <a:r>
              <a:rPr lang="en-CA" dirty="0" smtClean="0"/>
              <a:t>Better regulatory efficiency and compliance</a:t>
            </a:r>
          </a:p>
          <a:p>
            <a:pPr>
              <a:buFont typeface="Arial" pitchFamily="34" charset="0"/>
              <a:buChar char="•"/>
            </a:pPr>
            <a:r>
              <a:rPr lang="en-CA" dirty="0" smtClean="0"/>
              <a:t>Easier trade between countries</a:t>
            </a:r>
          </a:p>
          <a:p>
            <a:pPr>
              <a:buFont typeface="Arial" pitchFamily="34" charset="0"/>
              <a:buChar char="•"/>
            </a:pPr>
            <a:r>
              <a:rPr lang="en-CA" dirty="0" smtClean="0"/>
              <a:t>Reduced costs</a:t>
            </a:r>
          </a:p>
          <a:p>
            <a:pPr>
              <a:buFont typeface="Arial" pitchFamily="34" charset="0"/>
              <a:buChar char="•"/>
            </a:pPr>
            <a:r>
              <a:rPr lang="en-CA" dirty="0" smtClean="0"/>
              <a:t>Reduced need for testing and evaluation</a:t>
            </a:r>
            <a:endParaRPr lang="en-CA"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78180" y="2265680"/>
            <a:ext cx="2212797" cy="2793723"/>
          </a:xfrm>
          <a:prstGeom prst="rect">
            <a:avLst/>
          </a:prstGeom>
          <a:noFill/>
        </p:spPr>
      </p:pic>
    </p:spTree>
    <p:extLst>
      <p:ext uri="{BB962C8B-B14F-4D97-AF65-F5344CB8AC3E}">
        <p14:creationId xmlns:p14="http://schemas.microsoft.com/office/powerpoint/2010/main" val="22626337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Multi-hazard products</a:t>
            </a:r>
            <a:endParaRPr lang="en-CA" dirty="0"/>
          </a:p>
        </p:txBody>
      </p:sp>
      <p:sp>
        <p:nvSpPr>
          <p:cNvPr id="7" name="Content Placeholder 6"/>
          <p:cNvSpPr>
            <a:spLocks noGrp="1"/>
          </p:cNvSpPr>
          <p:nvPr>
            <p:ph sz="quarter" idx="1"/>
          </p:nvPr>
        </p:nvSpPr>
        <p:spPr>
          <a:xfrm>
            <a:off x="193039" y="1866901"/>
            <a:ext cx="8560435" cy="4086860"/>
          </a:xfrm>
        </p:spPr>
        <p:txBody>
          <a:bodyPr/>
          <a:lstStyle/>
          <a:p>
            <a:r>
              <a:rPr lang="en-CA" dirty="0" smtClean="0"/>
              <a:t>Many products will have more </a:t>
            </a:r>
            <a:r>
              <a:rPr lang="en-CA" dirty="0"/>
              <a:t>than one hazard </a:t>
            </a:r>
            <a:r>
              <a:rPr lang="en-CA" dirty="0" smtClean="0"/>
              <a:t>class.  For example: </a:t>
            </a:r>
            <a:r>
              <a:rPr lang="en-CA" b="1" dirty="0" smtClean="0"/>
              <a:t>Acetone </a:t>
            </a:r>
            <a:r>
              <a:rPr lang="en-CA" dirty="0" smtClean="0"/>
              <a:t>has characteristics that fall into multiple hazard classes:</a:t>
            </a:r>
          </a:p>
          <a:p>
            <a:pPr lvl="1"/>
            <a:r>
              <a:rPr lang="en-CA" dirty="0" smtClean="0"/>
              <a:t>flammable liquids</a:t>
            </a:r>
          </a:p>
          <a:p>
            <a:pPr lvl="1"/>
            <a:r>
              <a:rPr lang="en-CA" dirty="0" smtClean="0"/>
              <a:t>serious </a:t>
            </a:r>
            <a:r>
              <a:rPr lang="en-CA" dirty="0"/>
              <a:t>eye damage/eye </a:t>
            </a:r>
            <a:r>
              <a:rPr lang="en-CA" dirty="0" smtClean="0"/>
              <a:t>irritation</a:t>
            </a:r>
          </a:p>
          <a:p>
            <a:pPr lvl="1"/>
            <a:r>
              <a:rPr lang="en-CA" dirty="0" smtClean="0"/>
              <a:t>specific </a:t>
            </a:r>
            <a:r>
              <a:rPr lang="en-CA" dirty="0"/>
              <a:t>target organ toxicity – single </a:t>
            </a:r>
            <a:r>
              <a:rPr lang="en-CA" dirty="0" smtClean="0"/>
              <a:t>exposure</a:t>
            </a:r>
            <a:endParaRPr lang="en-CA" dirty="0"/>
          </a:p>
          <a:p>
            <a:r>
              <a:rPr lang="en-CA" sz="2000" dirty="0" smtClean="0"/>
              <a:t>	</a:t>
            </a:r>
          </a:p>
          <a:p>
            <a:r>
              <a:rPr lang="en-CA" sz="3200" b="1" dirty="0" smtClean="0">
                <a:solidFill>
                  <a:srgbClr val="4B405E"/>
                </a:solidFill>
              </a:rPr>
              <a:t>Always</a:t>
            </a:r>
            <a:r>
              <a:rPr lang="en-CA" dirty="0" smtClean="0"/>
              <a:t> review </a:t>
            </a:r>
            <a:r>
              <a:rPr lang="en-CA" dirty="0"/>
              <a:t>the SDS and label </a:t>
            </a:r>
            <a:r>
              <a:rPr lang="en-CA" dirty="0" smtClean="0"/>
              <a:t>so you are aware </a:t>
            </a:r>
            <a:r>
              <a:rPr lang="en-CA" dirty="0"/>
              <a:t>of all </a:t>
            </a:r>
            <a:r>
              <a:rPr lang="en-CA" dirty="0" smtClean="0"/>
              <a:t>of the potential hazards, and follow the precautions and advice provided.</a:t>
            </a:r>
            <a:endParaRPr lang="en-CA" dirty="0"/>
          </a:p>
        </p:txBody>
      </p:sp>
    </p:spTree>
    <p:extLst>
      <p:ext uri="{BB962C8B-B14F-4D97-AF65-F5344CB8AC3E}">
        <p14:creationId xmlns:p14="http://schemas.microsoft.com/office/powerpoint/2010/main" val="22072020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Activity</a:t>
            </a:r>
            <a:endParaRPr lang="en-CA" dirty="0"/>
          </a:p>
        </p:txBody>
      </p:sp>
      <p:sp>
        <p:nvSpPr>
          <p:cNvPr id="7" name="Content Placeholder 6"/>
          <p:cNvSpPr>
            <a:spLocks noGrp="1"/>
          </p:cNvSpPr>
          <p:nvPr>
            <p:ph sz="quarter" idx="1"/>
          </p:nvPr>
        </p:nvSpPr>
        <p:spPr>
          <a:xfrm>
            <a:off x="193040" y="1704975"/>
            <a:ext cx="8493760" cy="4248785"/>
          </a:xfrm>
        </p:spPr>
        <p:txBody>
          <a:bodyPr>
            <a:normAutofit/>
          </a:bodyPr>
          <a:lstStyle/>
          <a:p>
            <a:pPr marL="0" indent="0">
              <a:buNone/>
            </a:pPr>
            <a:r>
              <a:rPr lang="en-CA" b="1" dirty="0" smtClean="0"/>
              <a:t>True or False?</a:t>
            </a:r>
          </a:p>
          <a:p>
            <a:pPr>
              <a:buFont typeface="Arial" pitchFamily="34" charset="0"/>
              <a:buChar char="•"/>
            </a:pPr>
            <a:r>
              <a:rPr lang="en-CA" dirty="0" smtClean="0"/>
              <a:t>The </a:t>
            </a:r>
            <a:r>
              <a:rPr lang="en-CA" dirty="0"/>
              <a:t>rules of precedence for information on a </a:t>
            </a:r>
            <a:r>
              <a:rPr lang="en-CA" dirty="0" smtClean="0"/>
              <a:t>label </a:t>
            </a:r>
            <a:r>
              <a:rPr lang="en-CA" dirty="0"/>
              <a:t>means that sometimes a product will have less protective wording. </a:t>
            </a:r>
            <a:endParaRPr lang="en-CA" dirty="0" smtClean="0"/>
          </a:p>
          <a:p>
            <a:r>
              <a:rPr lang="en-CA" dirty="0" smtClean="0"/>
              <a:t> </a:t>
            </a:r>
          </a:p>
          <a:p>
            <a:pPr>
              <a:buFont typeface="Arial" pitchFamily="34" charset="0"/>
              <a:buChar char="•"/>
            </a:pPr>
            <a:r>
              <a:rPr lang="en-CA" dirty="0" smtClean="0"/>
              <a:t>It </a:t>
            </a:r>
            <a:r>
              <a:rPr lang="en-CA" dirty="0"/>
              <a:t>is important to consider other health and safety hazards beyond the hazard </a:t>
            </a:r>
            <a:r>
              <a:rPr lang="en-CA" dirty="0" smtClean="0"/>
              <a:t>pictogram </a:t>
            </a:r>
            <a:r>
              <a:rPr lang="en-CA" dirty="0"/>
              <a:t>or hazard class/category.  </a:t>
            </a:r>
            <a:endParaRPr lang="en-CA" dirty="0" smtClean="0"/>
          </a:p>
          <a:p>
            <a:pPr>
              <a:buFont typeface="Arial" pitchFamily="34" charset="0"/>
              <a:buChar char="•"/>
            </a:pPr>
            <a:endParaRPr lang="en-CA" dirty="0" smtClean="0"/>
          </a:p>
          <a:p>
            <a:pPr>
              <a:buFont typeface="Arial" pitchFamily="34" charset="0"/>
              <a:buChar char="•"/>
            </a:pPr>
            <a:r>
              <a:rPr lang="en-CA" dirty="0"/>
              <a:t>If a </a:t>
            </a:r>
            <a:r>
              <a:rPr lang="en-CA" dirty="0" smtClean="0"/>
              <a:t>product </a:t>
            </a:r>
            <a:r>
              <a:rPr lang="en-CA" dirty="0"/>
              <a:t>has significant physical hazards such as </a:t>
            </a:r>
            <a:r>
              <a:rPr lang="en-CA" dirty="0" smtClean="0"/>
              <a:t>being corrosive or flammable </a:t>
            </a:r>
            <a:r>
              <a:rPr lang="en-CA" dirty="0"/>
              <a:t>and steps are taken to control it, then workers do not need to be concerned about </a:t>
            </a:r>
            <a:r>
              <a:rPr lang="en-CA" dirty="0" smtClean="0"/>
              <a:t>health </a:t>
            </a:r>
            <a:r>
              <a:rPr lang="en-CA" dirty="0"/>
              <a:t>effects.    </a:t>
            </a:r>
          </a:p>
          <a:p>
            <a:endParaRPr lang="en-CA" dirty="0" smtClean="0"/>
          </a:p>
          <a:p>
            <a:endParaRPr lang="en-CA" dirty="0"/>
          </a:p>
          <a:p>
            <a:pPr marL="0" indent="0">
              <a:buNone/>
            </a:pPr>
            <a:endParaRPr lang="en-CA" dirty="0" smtClean="0"/>
          </a:p>
          <a:p>
            <a:pPr marL="0" indent="0">
              <a:buNone/>
            </a:pPr>
            <a:endParaRPr lang="en-CA" dirty="0" smtClean="0"/>
          </a:p>
          <a:p>
            <a:pPr marL="0" indent="0">
              <a:buNone/>
            </a:pPr>
            <a:endParaRPr lang="en-CA" dirty="0"/>
          </a:p>
          <a:p>
            <a:pPr marL="0" indent="0">
              <a:buNone/>
            </a:pPr>
            <a:endParaRPr lang="en-CA" dirty="0"/>
          </a:p>
          <a:p>
            <a:pPr marL="0" indent="0">
              <a:buNone/>
            </a:pPr>
            <a:endParaRPr lang="en-CA" dirty="0"/>
          </a:p>
        </p:txBody>
      </p:sp>
    </p:spTree>
    <p:extLst>
      <p:ext uri="{BB962C8B-B14F-4D97-AF65-F5344CB8AC3E}">
        <p14:creationId xmlns:p14="http://schemas.microsoft.com/office/powerpoint/2010/main" val="3875264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cap="none" dirty="0" smtClean="0"/>
              <a:t>Hazard Pictogram Summary</a:t>
            </a:r>
            <a:r>
              <a:rPr lang="en-CA" b="0" cap="none" dirty="0" smtClean="0"/>
              <a:t/>
            </a:r>
            <a:br>
              <a:rPr lang="en-CA" b="0" cap="none" dirty="0" smtClean="0"/>
            </a:br>
            <a:endParaRPr lang="en-CA" dirty="0"/>
          </a:p>
        </p:txBody>
      </p:sp>
      <p:sp>
        <p:nvSpPr>
          <p:cNvPr id="4" name="Subtitle 3"/>
          <p:cNvSpPr>
            <a:spLocks noGrp="1"/>
          </p:cNvSpPr>
          <p:nvPr>
            <p:ph type="body" idx="1"/>
          </p:nvPr>
        </p:nvSpPr>
        <p:spPr/>
        <p:txBody>
          <a:bodyPr/>
          <a:lstStyle/>
          <a:p>
            <a:r>
              <a:rPr lang="en-CA" b="0" dirty="0" smtClean="0"/>
              <a:t> </a:t>
            </a:r>
            <a:endParaRPr lang="en-CA" b="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marL="0" lvl="0" indent="0"/>
            <a:r>
              <a:rPr lang="en-CA" b="1" dirty="0" smtClean="0"/>
              <a:t>Hazard Pictogram Summary</a:t>
            </a:r>
            <a:r>
              <a:rPr lang="en-CA" dirty="0" smtClean="0"/>
              <a:t> </a:t>
            </a:r>
          </a:p>
        </p:txBody>
      </p:sp>
      <p:sp>
        <p:nvSpPr>
          <p:cNvPr id="7" name="Content Placeholder 6"/>
          <p:cNvSpPr>
            <a:spLocks noGrp="1"/>
          </p:cNvSpPr>
          <p:nvPr>
            <p:ph sz="quarter" idx="1"/>
          </p:nvPr>
        </p:nvSpPr>
        <p:spPr/>
        <p:txBody>
          <a:bodyPr/>
          <a:lstStyle/>
          <a:p>
            <a:r>
              <a:rPr lang="en-CA" dirty="0" smtClean="0"/>
              <a:t>For each pictogram, we will cover</a:t>
            </a:r>
            <a:br>
              <a:rPr lang="en-CA" dirty="0" smtClean="0"/>
            </a:br>
            <a:r>
              <a:rPr lang="en-CA" dirty="0" smtClean="0"/>
              <a:t>how to recognize </a:t>
            </a:r>
            <a:r>
              <a:rPr lang="en-CA" dirty="0"/>
              <a:t>the </a:t>
            </a:r>
            <a:r>
              <a:rPr lang="en-CA" dirty="0" smtClean="0"/>
              <a:t>hazard,</a:t>
            </a:r>
            <a:br>
              <a:rPr lang="en-CA" dirty="0" smtClean="0"/>
            </a:br>
            <a:r>
              <a:rPr lang="en-CA" dirty="0" smtClean="0"/>
              <a:t>and some key </a:t>
            </a:r>
            <a:r>
              <a:rPr lang="en-CA" dirty="0"/>
              <a:t>handling </a:t>
            </a:r>
            <a:r>
              <a:rPr lang="en-CA" dirty="0" smtClean="0"/>
              <a:t>and</a:t>
            </a:r>
            <a:br>
              <a:rPr lang="en-CA" dirty="0" smtClean="0"/>
            </a:br>
            <a:r>
              <a:rPr lang="en-CA" dirty="0" smtClean="0"/>
              <a:t>storage steps you can take.</a:t>
            </a:r>
          </a:p>
          <a:p>
            <a:endParaRPr lang="en-CA" dirty="0" smtClean="0"/>
          </a:p>
          <a:p>
            <a:r>
              <a:rPr lang="en-CA" b="1" dirty="0" smtClean="0"/>
              <a:t>Education and training for some </a:t>
            </a:r>
            <a:br>
              <a:rPr lang="en-CA" b="1" dirty="0" smtClean="0"/>
            </a:br>
            <a:r>
              <a:rPr lang="en-CA" b="1" dirty="0" smtClean="0"/>
              <a:t>of these hazard classes may be </a:t>
            </a:r>
            <a:br>
              <a:rPr lang="en-CA" b="1" dirty="0" smtClean="0"/>
            </a:br>
            <a:r>
              <a:rPr lang="en-CA" b="1" dirty="0" smtClean="0"/>
              <a:t>beyond the scope of this course. </a:t>
            </a:r>
            <a:br>
              <a:rPr lang="en-CA" b="1" dirty="0" smtClean="0"/>
            </a:br>
            <a:r>
              <a:rPr lang="en-CA" b="1" dirty="0" smtClean="0"/>
              <a:t>Employers must provide this worksite specific training.</a:t>
            </a:r>
          </a:p>
          <a:p>
            <a:endParaRPr lang="en-CA" dirty="0" smtClean="0"/>
          </a:p>
          <a:p>
            <a:endParaRPr lang="en-CA"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41899" y="1912587"/>
            <a:ext cx="3870285" cy="2741050"/>
          </a:xfrm>
          <a:prstGeom prst="rect">
            <a:avLst/>
          </a:prstGeom>
          <a:noFill/>
        </p:spPr>
      </p:pic>
    </p:spTree>
    <p:extLst>
      <p:ext uri="{BB962C8B-B14F-4D97-AF65-F5344CB8AC3E}">
        <p14:creationId xmlns:p14="http://schemas.microsoft.com/office/powerpoint/2010/main" val="33937825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94" y="819150"/>
            <a:ext cx="7467600" cy="1143000"/>
          </a:xfrm>
        </p:spPr>
        <p:txBody>
          <a:bodyPr>
            <a:normAutofit/>
          </a:bodyPr>
          <a:lstStyle/>
          <a:p>
            <a:pPr algn="l"/>
            <a:r>
              <a:rPr lang="en-CA" dirty="0" smtClean="0"/>
              <a:t>Pictograms and Classes</a:t>
            </a:r>
            <a:endParaRPr lang="en-CA"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128411" y="1743740"/>
            <a:ext cx="6727690" cy="427428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980728"/>
            <a:ext cx="8962224" cy="685800"/>
          </a:xfrm>
        </p:spPr>
        <p:txBody>
          <a:bodyPr/>
          <a:lstStyle/>
          <a:p>
            <a:pPr algn="l"/>
            <a:r>
              <a:rPr lang="en-CA" dirty="0" smtClean="0"/>
              <a:t>General Handling Information</a:t>
            </a:r>
            <a:endParaRPr lang="en-CA" dirty="0"/>
          </a:p>
        </p:txBody>
      </p:sp>
      <p:sp>
        <p:nvSpPr>
          <p:cNvPr id="3" name="Content Placeholder 2"/>
          <p:cNvSpPr>
            <a:spLocks noGrp="1"/>
          </p:cNvSpPr>
          <p:nvPr>
            <p:ph idx="1"/>
          </p:nvPr>
        </p:nvSpPr>
        <p:spPr>
          <a:xfrm>
            <a:off x="221615" y="1603647"/>
            <a:ext cx="8589010" cy="4139928"/>
          </a:xfrm>
        </p:spPr>
        <p:txBody>
          <a:bodyPr/>
          <a:lstStyle/>
          <a:p>
            <a:r>
              <a:rPr lang="en-CA" dirty="0" smtClean="0"/>
              <a:t>When using any product:</a:t>
            </a:r>
          </a:p>
          <a:p>
            <a:pPr>
              <a:buFont typeface="Arial" pitchFamily="34" charset="0"/>
              <a:buChar char="•"/>
            </a:pPr>
            <a:r>
              <a:rPr lang="en-CA" dirty="0" smtClean="0"/>
              <a:t>Check the label and SDS for information about the hazards and necessary precautions.</a:t>
            </a:r>
          </a:p>
          <a:p>
            <a:pPr lvl="0">
              <a:buFont typeface="Arial" pitchFamily="34" charset="0"/>
              <a:buChar char="•"/>
            </a:pPr>
            <a:r>
              <a:rPr lang="en-CA" dirty="0" smtClean="0"/>
              <a:t>Understand emergency procedures and know what you are to do in an emergency.</a:t>
            </a:r>
          </a:p>
          <a:p>
            <a:pPr lvl="0">
              <a:buFont typeface="Arial" pitchFamily="34" charset="0"/>
              <a:buChar char="•"/>
            </a:pPr>
            <a:r>
              <a:rPr lang="en-CA" dirty="0" smtClean="0"/>
              <a:t>Practice good personal hygiene – Wash hands after handling; before smoking, eating or drinking; or before going to the toilet.</a:t>
            </a:r>
          </a:p>
          <a:p>
            <a:pPr>
              <a:buFont typeface="Arial" pitchFamily="34" charset="0"/>
              <a:buChar char="•"/>
            </a:pPr>
            <a:r>
              <a:rPr lang="en-CA" dirty="0" smtClean="0"/>
              <a:t>If personal protective equipment (PPE) is needed, be sure you have the correct training in its selection, use, fit, and maintenance.</a:t>
            </a:r>
          </a:p>
          <a:p>
            <a:pPr>
              <a:buFont typeface="Arial" pitchFamily="34" charset="0"/>
              <a:buChar char="•"/>
            </a:pPr>
            <a:endParaRPr lang="en-CA"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dirty="0" smtClean="0"/>
              <a:t>Exploding Bomb Pictogram</a:t>
            </a:r>
            <a:endParaRPr lang="en-CA" dirty="0"/>
          </a:p>
        </p:txBody>
      </p:sp>
      <p:sp>
        <p:nvSpPr>
          <p:cNvPr id="2" name="Content Placeholder 1"/>
          <p:cNvSpPr>
            <a:spLocks noGrp="1"/>
          </p:cNvSpPr>
          <p:nvPr>
            <p:ph sz="quarter" idx="1"/>
          </p:nvPr>
        </p:nvSpPr>
        <p:spPr>
          <a:xfrm>
            <a:off x="4258692" y="2277533"/>
            <a:ext cx="3977258" cy="3365599"/>
          </a:xfrm>
        </p:spPr>
        <p:txBody>
          <a:bodyPr>
            <a:noAutofit/>
          </a:bodyPr>
          <a:lstStyle/>
          <a:p>
            <a:pPr marL="0" indent="0">
              <a:buNone/>
            </a:pPr>
            <a:r>
              <a:rPr lang="en-CA" sz="2000" b="1" dirty="0" smtClean="0"/>
              <a:t>Classes using this symbol:</a:t>
            </a:r>
          </a:p>
          <a:p>
            <a:pPr>
              <a:buFont typeface="Arial" pitchFamily="34" charset="0"/>
              <a:buChar char="•"/>
            </a:pPr>
            <a:r>
              <a:rPr lang="en-CA" sz="2000" dirty="0" smtClean="0"/>
              <a:t>Explosives </a:t>
            </a:r>
            <a:r>
              <a:rPr lang="en-CA" sz="2000" dirty="0"/>
              <a:t>(includes (sensitivity to shock, impact and friction; thermal instability; fire and heat hazards</a:t>
            </a:r>
            <a:r>
              <a:rPr lang="en-CA" sz="2000" dirty="0" smtClean="0"/>
              <a:t>) (not mandatory)</a:t>
            </a:r>
            <a:endParaRPr lang="en-CA" sz="2000" dirty="0"/>
          </a:p>
          <a:p>
            <a:pPr>
              <a:buFont typeface="Arial" pitchFamily="34" charset="0"/>
              <a:buChar char="•"/>
            </a:pPr>
            <a:r>
              <a:rPr lang="en-CA" sz="2000" dirty="0"/>
              <a:t>Self-reactive substances (Type </a:t>
            </a:r>
            <a:r>
              <a:rPr lang="en-CA" sz="2000" dirty="0" smtClean="0"/>
              <a:t>A and B)</a:t>
            </a:r>
            <a:endParaRPr lang="en-CA" sz="2000" dirty="0"/>
          </a:p>
          <a:p>
            <a:pPr>
              <a:buFont typeface="Arial" pitchFamily="34" charset="0"/>
              <a:buChar char="•"/>
            </a:pPr>
            <a:r>
              <a:rPr lang="en-CA" sz="2000" dirty="0"/>
              <a:t>Organic peroxides </a:t>
            </a:r>
            <a:r>
              <a:rPr lang="en-CA" sz="2000" dirty="0" smtClean="0"/>
              <a:t>(Cat. </a:t>
            </a:r>
            <a:r>
              <a:rPr lang="en-CA" sz="2000" dirty="0"/>
              <a:t>A</a:t>
            </a:r>
            <a:r>
              <a:rPr lang="en-CA" sz="2000" dirty="0" smtClean="0"/>
              <a:t>, and B)</a:t>
            </a:r>
            <a:endParaRPr lang="en-CA" sz="2000" dirty="0"/>
          </a:p>
        </p:txBody>
      </p:sp>
      <p:sp>
        <p:nvSpPr>
          <p:cNvPr id="3" name="Content Placeholder 2"/>
          <p:cNvSpPr>
            <a:spLocks noGrp="1"/>
          </p:cNvSpPr>
          <p:nvPr>
            <p:ph sz="quarter" idx="2"/>
          </p:nvPr>
        </p:nvSpPr>
        <p:spPr>
          <a:xfrm>
            <a:off x="392402" y="2294467"/>
            <a:ext cx="3744416" cy="3640665"/>
          </a:xfrm>
        </p:spPr>
        <p:txBody>
          <a:bodyPr>
            <a:normAutofit/>
          </a:bodyPr>
          <a:lstStyle/>
          <a:p>
            <a:r>
              <a:rPr lang="en-CA" sz="2200" b="1" dirty="0" smtClean="0"/>
              <a:t>Types of explosive hazards</a:t>
            </a:r>
          </a:p>
          <a:p>
            <a:pPr lvl="1"/>
            <a:r>
              <a:rPr lang="en-CA" sz="2200" dirty="0" smtClean="0">
                <a:ea typeface="ＭＳ Ｐゴシック" charset="0"/>
              </a:rPr>
              <a:t>Unstable explosives</a:t>
            </a:r>
          </a:p>
          <a:p>
            <a:pPr lvl="1"/>
            <a:r>
              <a:rPr lang="en-CA" sz="2200" dirty="0" smtClean="0">
                <a:ea typeface="ＭＳ Ｐゴシック" charset="0"/>
              </a:rPr>
              <a:t>Mass explosion </a:t>
            </a:r>
          </a:p>
          <a:p>
            <a:pPr lvl="1"/>
            <a:r>
              <a:rPr lang="en-CA" sz="2200" dirty="0" smtClean="0">
                <a:ea typeface="ＭＳ Ｐゴシック" charset="0"/>
              </a:rPr>
              <a:t>Severe projection</a:t>
            </a:r>
          </a:p>
          <a:p>
            <a:pPr lvl="1"/>
            <a:r>
              <a:rPr lang="en-CA" sz="2200" dirty="0" smtClean="0">
                <a:ea typeface="ＭＳ Ｐゴシック" charset="0"/>
              </a:rPr>
              <a:t>Fire, blast or projection </a:t>
            </a:r>
          </a:p>
          <a:p>
            <a:pPr lvl="1"/>
            <a:r>
              <a:rPr lang="en-CA" sz="2200" dirty="0" smtClean="0">
                <a:ea typeface="ＭＳ Ｐゴシック" charset="0"/>
              </a:rPr>
              <a:t>May explode in fire</a:t>
            </a:r>
          </a:p>
          <a:p>
            <a:pPr lvl="1"/>
            <a:endParaRPr lang="en-CA" sz="2900" dirty="0"/>
          </a:p>
          <a:p>
            <a:pPr marL="0" indent="0">
              <a:buNone/>
            </a:pPr>
            <a:r>
              <a:rPr lang="en-CA" sz="2900" dirty="0" smtClean="0"/>
              <a:t>  </a:t>
            </a:r>
            <a:endParaRPr lang="en-CA" sz="2900" dirty="0"/>
          </a:p>
          <a:p>
            <a:endParaRPr lang="en-CA"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85736" y="893490"/>
            <a:ext cx="1430740" cy="14307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0737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dirty="0" smtClean="0"/>
              <a:t>Flame Pictogram</a:t>
            </a:r>
            <a:endParaRPr lang="en-CA" dirty="0"/>
          </a:p>
        </p:txBody>
      </p:sp>
      <p:sp>
        <p:nvSpPr>
          <p:cNvPr id="7" name="Content Placeholder 6"/>
          <p:cNvSpPr>
            <a:spLocks noGrp="1"/>
          </p:cNvSpPr>
          <p:nvPr>
            <p:ph sz="quarter" idx="1"/>
          </p:nvPr>
        </p:nvSpPr>
        <p:spPr>
          <a:xfrm>
            <a:off x="4242169" y="1870222"/>
            <a:ext cx="4561367" cy="3700131"/>
          </a:xfrm>
        </p:spPr>
        <p:txBody>
          <a:bodyPr>
            <a:normAutofit/>
          </a:bodyPr>
          <a:lstStyle/>
          <a:p>
            <a:r>
              <a:rPr lang="fr-CA" sz="2400" dirty="0" smtClean="0"/>
              <a:t>Common classes </a:t>
            </a:r>
            <a:r>
              <a:rPr lang="fr-CA" sz="2400" dirty="0" err="1" smtClean="0"/>
              <a:t>that</a:t>
            </a:r>
            <a:r>
              <a:rPr lang="fr-CA" sz="2400" dirty="0" smtClean="0"/>
              <a:t> use this </a:t>
            </a:r>
            <a:r>
              <a:rPr lang="fr-CA" sz="2400" dirty="0" err="1" smtClean="0"/>
              <a:t>pictogram</a:t>
            </a:r>
            <a:r>
              <a:rPr lang="fr-CA" sz="2400" dirty="0" smtClean="0"/>
              <a:t>:</a:t>
            </a:r>
          </a:p>
          <a:p>
            <a:pPr lvl="1"/>
            <a:r>
              <a:rPr lang="fr-CA" dirty="0" err="1" smtClean="0"/>
              <a:t>Flammable</a:t>
            </a:r>
            <a:r>
              <a:rPr lang="fr-CA" dirty="0" smtClean="0"/>
              <a:t> </a:t>
            </a:r>
            <a:r>
              <a:rPr lang="fr-CA" dirty="0" err="1"/>
              <a:t>liquids</a:t>
            </a:r>
            <a:endParaRPr lang="en-CA" dirty="0"/>
          </a:p>
          <a:p>
            <a:pPr lvl="1"/>
            <a:r>
              <a:rPr lang="fr-CA" dirty="0" err="1"/>
              <a:t>Flammable</a:t>
            </a:r>
            <a:r>
              <a:rPr lang="fr-CA" dirty="0"/>
              <a:t> </a:t>
            </a:r>
            <a:r>
              <a:rPr lang="fr-CA" dirty="0" err="1"/>
              <a:t>solids</a:t>
            </a:r>
            <a:endParaRPr lang="en-CA" dirty="0"/>
          </a:p>
          <a:p>
            <a:pPr lvl="1"/>
            <a:r>
              <a:rPr lang="fr-CA" dirty="0" err="1"/>
              <a:t>Flammable</a:t>
            </a:r>
            <a:r>
              <a:rPr lang="fr-CA" dirty="0"/>
              <a:t> </a:t>
            </a:r>
            <a:r>
              <a:rPr lang="fr-CA" dirty="0" err="1"/>
              <a:t>aerosols</a:t>
            </a:r>
            <a:endParaRPr lang="en-CA" dirty="0"/>
          </a:p>
          <a:p>
            <a:pPr lvl="1"/>
            <a:r>
              <a:rPr lang="en-CA" dirty="0"/>
              <a:t>Flammable </a:t>
            </a:r>
            <a:r>
              <a:rPr lang="en-CA" dirty="0" smtClean="0"/>
              <a:t>gases</a:t>
            </a:r>
            <a:endParaRPr lang="en-CA" dirty="0"/>
          </a:p>
        </p:txBody>
      </p:sp>
      <p:sp>
        <p:nvSpPr>
          <p:cNvPr id="2" name="Content Placeholder 1"/>
          <p:cNvSpPr>
            <a:spLocks noGrp="1"/>
          </p:cNvSpPr>
          <p:nvPr>
            <p:ph sz="quarter" idx="2"/>
          </p:nvPr>
        </p:nvSpPr>
        <p:spPr>
          <a:xfrm>
            <a:off x="209551" y="1857375"/>
            <a:ext cx="3381374" cy="4109492"/>
          </a:xfrm>
        </p:spPr>
        <p:txBody>
          <a:bodyPr>
            <a:normAutofit/>
          </a:bodyPr>
          <a:lstStyle/>
          <a:p>
            <a:r>
              <a:rPr lang="en-CA" sz="2400" dirty="0" smtClean="0"/>
              <a:t>Flammables can </a:t>
            </a:r>
            <a:r>
              <a:rPr lang="en-CA" sz="2400" dirty="0"/>
              <a:t>ignite easily and burn </a:t>
            </a:r>
            <a:r>
              <a:rPr lang="en-CA" sz="2400" dirty="0" smtClean="0"/>
              <a:t>rapidly</a:t>
            </a:r>
          </a:p>
          <a:p>
            <a:pPr marL="0" indent="0">
              <a:buNone/>
            </a:pPr>
            <a:endParaRPr lang="en-CA" sz="2400" dirty="0"/>
          </a:p>
          <a:p>
            <a:r>
              <a:rPr lang="en-CA" sz="2400" dirty="0" smtClean="0"/>
              <a:t>Fires need: fuel</a:t>
            </a:r>
            <a:r>
              <a:rPr lang="en-CA" sz="2400" dirty="0"/>
              <a:t>, </a:t>
            </a:r>
            <a:r>
              <a:rPr lang="en-CA" sz="2400" dirty="0" smtClean="0"/>
              <a:t>oxygen, and heat </a:t>
            </a:r>
            <a:r>
              <a:rPr lang="en-CA" sz="2400" dirty="0"/>
              <a:t>(e.g</a:t>
            </a:r>
            <a:r>
              <a:rPr lang="en-CA" sz="2400" dirty="0" smtClean="0"/>
              <a:t>., </a:t>
            </a:r>
            <a:r>
              <a:rPr lang="en-CA" sz="2400" dirty="0"/>
              <a:t>an ignition source such as a spark</a:t>
            </a:r>
            <a:r>
              <a:rPr lang="en-CA" sz="2400" dirty="0" smtClean="0"/>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4411" y="4212686"/>
            <a:ext cx="1800320" cy="18003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545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Products</a:t>
            </a:r>
            <a:endParaRPr lang="en-CA" dirty="0"/>
          </a:p>
        </p:txBody>
      </p:sp>
      <p:sp>
        <p:nvSpPr>
          <p:cNvPr id="2" name="Content Placeholder 1"/>
          <p:cNvSpPr>
            <a:spLocks noGrp="1"/>
          </p:cNvSpPr>
          <p:nvPr>
            <p:ph sz="quarter" idx="1"/>
          </p:nvPr>
        </p:nvSpPr>
        <p:spPr>
          <a:xfrm>
            <a:off x="310952" y="1695450"/>
            <a:ext cx="7467600" cy="4498812"/>
          </a:xfrm>
        </p:spPr>
        <p:txBody>
          <a:bodyPr>
            <a:normAutofit/>
          </a:bodyPr>
          <a:lstStyle/>
          <a:p>
            <a:pPr marL="0" indent="0">
              <a:buNone/>
            </a:pPr>
            <a:r>
              <a:rPr lang="en-CA" b="1" dirty="0" smtClean="0"/>
              <a:t>Other potential hazards to consider:</a:t>
            </a:r>
          </a:p>
          <a:p>
            <a:pPr>
              <a:buFont typeface="Arial" pitchFamily="34" charset="0"/>
              <a:buChar char="•"/>
            </a:pPr>
            <a:r>
              <a:rPr lang="en-CA" dirty="0" smtClean="0"/>
              <a:t>Health hazards</a:t>
            </a:r>
          </a:p>
          <a:p>
            <a:pPr>
              <a:buFont typeface="Arial" pitchFamily="34" charset="0"/>
              <a:buChar char="•"/>
            </a:pPr>
            <a:r>
              <a:rPr lang="en-CA" dirty="0" smtClean="0"/>
              <a:t>Static electricity</a:t>
            </a:r>
          </a:p>
          <a:p>
            <a:pPr>
              <a:buFont typeface="Arial" pitchFamily="34" charset="0"/>
              <a:buChar char="•"/>
            </a:pPr>
            <a:r>
              <a:rPr lang="en-CA" dirty="0" smtClean="0"/>
              <a:t>Asphyxiation</a:t>
            </a:r>
          </a:p>
          <a:p>
            <a:pPr>
              <a:buFont typeface="Arial" pitchFamily="34" charset="0"/>
              <a:buChar char="•"/>
            </a:pPr>
            <a:r>
              <a:rPr lang="en-CA" dirty="0" smtClean="0"/>
              <a:t>Toxic by-products from burning</a:t>
            </a:r>
          </a:p>
          <a:p>
            <a:pPr>
              <a:buFont typeface="Arial" pitchFamily="34" charset="0"/>
              <a:buChar char="•"/>
            </a:pPr>
            <a:r>
              <a:rPr lang="en-CA" dirty="0" smtClean="0"/>
              <a:t>Flashback</a:t>
            </a:r>
          </a:p>
          <a:p>
            <a:pPr>
              <a:buFont typeface="Arial" pitchFamily="34" charset="0"/>
              <a:buChar char="•"/>
            </a:pPr>
            <a:r>
              <a:rPr lang="en-CA" dirty="0" smtClean="0"/>
              <a:t>Hot work</a:t>
            </a:r>
          </a:p>
          <a:p>
            <a:endParaRPr lang="en-CA" dirty="0" smtClean="0"/>
          </a:p>
          <a:p>
            <a:endParaRPr lang="en-CA"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26406" y="1868476"/>
            <a:ext cx="2691904" cy="2691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5371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Products</a:t>
            </a:r>
            <a:endParaRPr lang="en-CA" dirty="0"/>
          </a:p>
        </p:txBody>
      </p:sp>
      <p:sp>
        <p:nvSpPr>
          <p:cNvPr id="2" name="Content Placeholder 1"/>
          <p:cNvSpPr>
            <a:spLocks noGrp="1"/>
          </p:cNvSpPr>
          <p:nvPr>
            <p:ph sz="quarter" idx="1"/>
          </p:nvPr>
        </p:nvSpPr>
        <p:spPr>
          <a:xfrm>
            <a:off x="314324" y="1634835"/>
            <a:ext cx="8829675" cy="4442115"/>
          </a:xfrm>
        </p:spPr>
        <p:txBody>
          <a:bodyPr>
            <a:normAutofit/>
          </a:bodyPr>
          <a:lstStyle/>
          <a:p>
            <a:pPr marL="0" indent="0">
              <a:buNone/>
            </a:pPr>
            <a:r>
              <a:rPr lang="en-CA" b="1" dirty="0" smtClean="0"/>
              <a:t>Handling</a:t>
            </a:r>
          </a:p>
          <a:p>
            <a:pPr>
              <a:buFont typeface="Arial" pitchFamily="34" charset="0"/>
              <a:buChar char="•"/>
            </a:pPr>
            <a:r>
              <a:rPr lang="en-CA" dirty="0" smtClean="0"/>
              <a:t>Prevent release into the air. Use smallest amounts possible.  </a:t>
            </a:r>
          </a:p>
          <a:p>
            <a:pPr>
              <a:buFont typeface="Arial" pitchFamily="34" charset="0"/>
              <a:buChar char="•"/>
            </a:pPr>
            <a:r>
              <a:rPr lang="en-CA" dirty="0" smtClean="0"/>
              <a:t>Use only in well-ventilated areas.</a:t>
            </a:r>
          </a:p>
          <a:p>
            <a:pPr>
              <a:buFont typeface="Arial" pitchFamily="34" charset="0"/>
              <a:buChar char="•"/>
            </a:pPr>
            <a:r>
              <a:rPr lang="en-CA" dirty="0" smtClean="0"/>
              <a:t>Eliminate sources of ignition. Keep away from heat. </a:t>
            </a:r>
            <a:br>
              <a:rPr lang="en-CA" dirty="0" smtClean="0"/>
            </a:br>
            <a:r>
              <a:rPr lang="en-CA" dirty="0" smtClean="0"/>
              <a:t>No smoking.  No combustibles or incompatibles nearby.</a:t>
            </a:r>
          </a:p>
          <a:p>
            <a:pPr>
              <a:buFont typeface="Arial" pitchFamily="34" charset="0"/>
              <a:buChar char="•"/>
            </a:pPr>
            <a:r>
              <a:rPr lang="en-CA" dirty="0" smtClean="0"/>
              <a:t>Bonding/grounding, or non-sparking equipment may be required.  </a:t>
            </a:r>
          </a:p>
          <a:p>
            <a:pPr>
              <a:buFont typeface="Arial" pitchFamily="34" charset="0"/>
              <a:buChar char="•"/>
            </a:pPr>
            <a:r>
              <a:rPr lang="en-CA" dirty="0" smtClean="0"/>
              <a:t>Use equipment designed for flammables (e.g., safety cans)</a:t>
            </a:r>
          </a:p>
          <a:p>
            <a:pPr>
              <a:buFont typeface="Arial" pitchFamily="34" charset="0"/>
              <a:buChar char="•"/>
            </a:pPr>
            <a:r>
              <a:rPr lang="en-CA" dirty="0" smtClean="0"/>
              <a:t>Keep work surfaces clean.  Wipe up spills.</a:t>
            </a:r>
          </a:p>
          <a:p>
            <a:endParaRPr lang="en-CA" dirty="0" smtClean="0"/>
          </a:p>
          <a:p>
            <a:endParaRPr lang="en-CA"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19281" y="866057"/>
            <a:ext cx="1248494" cy="12484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8653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b="1" dirty="0"/>
              <a:t>WHMIS </a:t>
            </a:r>
            <a:r>
              <a:rPr lang="en-CA" dirty="0" smtClean="0"/>
              <a:t>2015</a:t>
            </a:r>
            <a:endParaRPr lang="en-CA" dirty="0"/>
          </a:p>
        </p:txBody>
      </p:sp>
      <p:sp>
        <p:nvSpPr>
          <p:cNvPr id="7" name="Content Placeholder 6"/>
          <p:cNvSpPr>
            <a:spLocks noGrp="1"/>
          </p:cNvSpPr>
          <p:nvPr>
            <p:ph sz="quarter" idx="1"/>
          </p:nvPr>
        </p:nvSpPr>
        <p:spPr>
          <a:xfrm>
            <a:off x="193039" y="1834344"/>
            <a:ext cx="8741235" cy="3892913"/>
          </a:xfrm>
        </p:spPr>
        <p:txBody>
          <a:bodyPr/>
          <a:lstStyle/>
          <a:p>
            <a:r>
              <a:rPr lang="en-CA" dirty="0" smtClean="0"/>
              <a:t>WHMIS ensures that workers are informed and trained about hazardous products</a:t>
            </a:r>
          </a:p>
          <a:p>
            <a:endParaRPr lang="en-CA" dirty="0" smtClean="0"/>
          </a:p>
          <a:p>
            <a:r>
              <a:rPr lang="en-CA" dirty="0" smtClean="0"/>
              <a:t>GHS </a:t>
            </a:r>
            <a:r>
              <a:rPr lang="en-CA" dirty="0"/>
              <a:t>does NOT replace </a:t>
            </a:r>
            <a:r>
              <a:rPr lang="en-CA" dirty="0" smtClean="0"/>
              <a:t>WHMIS.  WHMIS has been updated to align with GHS elements. This alignment involves:</a:t>
            </a:r>
          </a:p>
          <a:p>
            <a:pPr lvl="1"/>
            <a:r>
              <a:rPr lang="en-CA" dirty="0" smtClean="0"/>
              <a:t>New classification rules and hazard classes</a:t>
            </a:r>
          </a:p>
          <a:p>
            <a:pPr lvl="1"/>
            <a:r>
              <a:rPr lang="en-CA" dirty="0" smtClean="0"/>
              <a:t>New hazard pictograms</a:t>
            </a:r>
          </a:p>
          <a:p>
            <a:pPr lvl="1"/>
            <a:r>
              <a:rPr lang="en-CA" dirty="0" smtClean="0"/>
              <a:t>New supplier label requirements</a:t>
            </a:r>
          </a:p>
          <a:p>
            <a:pPr lvl="1"/>
            <a:r>
              <a:rPr lang="en-CA" dirty="0" smtClean="0"/>
              <a:t>New format for safety data sheets (SDSs)</a:t>
            </a:r>
            <a:endParaRPr lang="en-CA" dirty="0"/>
          </a:p>
          <a:p>
            <a:endParaRPr lang="en-CA" dirty="0" smtClean="0"/>
          </a:p>
          <a:p>
            <a:pPr lvl="1"/>
            <a:endParaRPr lang="en-CA" dirty="0" smtClean="0"/>
          </a:p>
          <a:p>
            <a:endParaRPr lang="en-CA" dirty="0"/>
          </a:p>
          <a:p>
            <a:endParaRPr lang="en-CA" dirty="0" smtClean="0"/>
          </a:p>
        </p:txBody>
      </p:sp>
    </p:spTree>
    <p:extLst>
      <p:ext uri="{BB962C8B-B14F-4D97-AF65-F5344CB8AC3E}">
        <p14:creationId xmlns:p14="http://schemas.microsoft.com/office/powerpoint/2010/main" val="957472452"/>
      </p:ext>
    </p:extLst>
  </p:cSld>
  <p:clrMapOvr>
    <a:masterClrMapping/>
  </p:clrMapOvr>
  <p:transition spd="slow">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Flammable Products</a:t>
            </a:r>
            <a:endParaRPr lang="en-CA" dirty="0"/>
          </a:p>
        </p:txBody>
      </p:sp>
      <p:sp>
        <p:nvSpPr>
          <p:cNvPr id="2" name="Content Placeholder 1"/>
          <p:cNvSpPr>
            <a:spLocks noGrp="1"/>
          </p:cNvSpPr>
          <p:nvPr>
            <p:ph sz="quarter" idx="1"/>
          </p:nvPr>
        </p:nvSpPr>
        <p:spPr>
          <a:xfrm>
            <a:off x="244277" y="1615785"/>
            <a:ext cx="7467600" cy="4337340"/>
          </a:xfrm>
        </p:spPr>
        <p:txBody>
          <a:bodyPr>
            <a:normAutofit/>
          </a:bodyPr>
          <a:lstStyle/>
          <a:p>
            <a:pPr marL="0" indent="0">
              <a:buNone/>
            </a:pPr>
            <a:r>
              <a:rPr lang="en-CA" b="1" dirty="0" smtClean="0"/>
              <a:t>Storage</a:t>
            </a:r>
          </a:p>
          <a:p>
            <a:pPr>
              <a:buFont typeface="Arial" pitchFamily="34" charset="0"/>
              <a:buChar char="•"/>
            </a:pPr>
            <a:r>
              <a:rPr lang="en-CA" sz="2200" dirty="0" smtClean="0"/>
              <a:t>Keep away from incompatible materials.</a:t>
            </a:r>
          </a:p>
          <a:p>
            <a:pPr>
              <a:buFont typeface="Arial" pitchFamily="34" charset="0"/>
              <a:buChar char="•"/>
            </a:pPr>
            <a:r>
              <a:rPr lang="en-CA" sz="2200" dirty="0" smtClean="0"/>
              <a:t>Use equipment designed for flammable storage – </a:t>
            </a:r>
            <a:br>
              <a:rPr lang="en-CA" sz="2200" dirty="0" smtClean="0"/>
            </a:br>
            <a:r>
              <a:rPr lang="en-CA" sz="2200" dirty="0" smtClean="0"/>
              <a:t>e.g., flammable storage fridge, flammable cabinets.</a:t>
            </a:r>
          </a:p>
          <a:p>
            <a:pPr lvl="0">
              <a:buFont typeface="Arial" pitchFamily="34" charset="0"/>
              <a:buChar char="•"/>
            </a:pPr>
            <a:r>
              <a:rPr lang="en-CA" sz="2200" dirty="0" smtClean="0"/>
              <a:t>Store in a cool, dry, well-ventilated area, away from direct sunlight and exit paths. Post warning signs.  </a:t>
            </a:r>
          </a:p>
          <a:p>
            <a:pPr>
              <a:buFont typeface="Arial" pitchFamily="34" charset="0"/>
              <a:buChar char="•"/>
            </a:pPr>
            <a:r>
              <a:rPr lang="en-CA" sz="2200" dirty="0" smtClean="0"/>
              <a:t>Keep away from ignition sources such as heat, sparks or open flames. No smoking near flammable storage.  </a:t>
            </a:r>
          </a:p>
          <a:p>
            <a:pPr lvl="0">
              <a:buFont typeface="Arial" pitchFamily="34" charset="0"/>
              <a:buChar char="•"/>
            </a:pPr>
            <a:r>
              <a:rPr lang="en-CA" sz="2200" dirty="0" smtClean="0"/>
              <a:t>Avoid </a:t>
            </a:r>
            <a:r>
              <a:rPr lang="en-CA" sz="2200" dirty="0"/>
              <a:t>storing large quantities if </a:t>
            </a:r>
            <a:r>
              <a:rPr lang="en-CA" sz="2200" dirty="0" smtClean="0"/>
              <a:t>possible.</a:t>
            </a:r>
          </a:p>
          <a:p>
            <a:pPr lvl="0">
              <a:buFont typeface="Arial" pitchFamily="34" charset="0"/>
              <a:buChar char="•"/>
            </a:pPr>
            <a:r>
              <a:rPr lang="en-CA" sz="2200" dirty="0" smtClean="0"/>
              <a:t>Inspect </a:t>
            </a:r>
            <a:r>
              <a:rPr lang="en-CA" sz="2200" dirty="0"/>
              <a:t>containers and storage area regularly for signs of leakage or damage. </a:t>
            </a:r>
            <a:endParaRPr lang="en-CA" sz="2200" dirty="0" smtClean="0"/>
          </a:p>
          <a:p>
            <a:pPr lvl="0"/>
            <a:endParaRPr lang="en-CA" dirty="0"/>
          </a:p>
          <a:p>
            <a:endParaRPr lang="en-CA" dirty="0" smtClean="0"/>
          </a:p>
          <a:p>
            <a:endParaRPr lang="en-CA" dirty="0"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5665" y="1313731"/>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0742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dirty="0" smtClean="0"/>
              <a:t>Flame over circle Pictogram</a:t>
            </a:r>
            <a:endParaRPr lang="en-CA" dirty="0"/>
          </a:p>
        </p:txBody>
      </p:sp>
      <p:sp>
        <p:nvSpPr>
          <p:cNvPr id="7" name="Content Placeholder 6"/>
          <p:cNvSpPr>
            <a:spLocks noGrp="1"/>
          </p:cNvSpPr>
          <p:nvPr>
            <p:ph sz="quarter" idx="1"/>
          </p:nvPr>
        </p:nvSpPr>
        <p:spPr>
          <a:xfrm>
            <a:off x="4742554" y="3393780"/>
            <a:ext cx="3976144" cy="2642642"/>
          </a:xfrm>
        </p:spPr>
        <p:txBody>
          <a:bodyPr>
            <a:normAutofit fontScale="92500"/>
          </a:bodyPr>
          <a:lstStyle/>
          <a:p>
            <a:r>
              <a:rPr lang="en-CA" dirty="0" smtClean="0"/>
              <a:t>3 classes use this pictogram</a:t>
            </a:r>
            <a:endParaRPr lang="en-CA" dirty="0"/>
          </a:p>
          <a:p>
            <a:pPr lvl="1"/>
            <a:r>
              <a:rPr lang="en-CA" dirty="0" smtClean="0"/>
              <a:t>Oxidizing </a:t>
            </a:r>
            <a:r>
              <a:rPr lang="en-CA" dirty="0"/>
              <a:t>gas</a:t>
            </a:r>
          </a:p>
          <a:p>
            <a:pPr lvl="1"/>
            <a:r>
              <a:rPr lang="en-CA" dirty="0"/>
              <a:t>Oxidizing liquids</a:t>
            </a:r>
          </a:p>
          <a:p>
            <a:pPr lvl="1"/>
            <a:r>
              <a:rPr lang="en-CA" dirty="0"/>
              <a:t>Oxidizing solids</a:t>
            </a:r>
          </a:p>
          <a:p>
            <a:endParaRPr lang="en-CA" dirty="0"/>
          </a:p>
        </p:txBody>
      </p:sp>
      <p:sp>
        <p:nvSpPr>
          <p:cNvPr id="2" name="Content Placeholder 1"/>
          <p:cNvSpPr>
            <a:spLocks noGrp="1"/>
          </p:cNvSpPr>
          <p:nvPr>
            <p:ph sz="quarter" idx="2"/>
          </p:nvPr>
        </p:nvSpPr>
        <p:spPr>
          <a:xfrm>
            <a:off x="276225" y="1857374"/>
            <a:ext cx="4152900" cy="3947567"/>
          </a:xfrm>
        </p:spPr>
        <p:txBody>
          <a:bodyPr>
            <a:normAutofit fontScale="92500"/>
          </a:bodyPr>
          <a:lstStyle/>
          <a:p>
            <a:r>
              <a:rPr lang="en-CA" sz="2600" dirty="0" smtClean="0"/>
              <a:t>The </a:t>
            </a:r>
            <a:r>
              <a:rPr lang="en-CA" sz="2600" dirty="0"/>
              <a:t>“o” is for oxygen and the </a:t>
            </a:r>
            <a:r>
              <a:rPr lang="en-CA" sz="2600" dirty="0" smtClean="0"/>
              <a:t>flames show that </a:t>
            </a:r>
            <a:r>
              <a:rPr lang="en-CA" sz="2600" dirty="0"/>
              <a:t>oxidizers </a:t>
            </a:r>
            <a:r>
              <a:rPr lang="en-CA" sz="2600" dirty="0" smtClean="0"/>
              <a:t>are </a:t>
            </a:r>
            <a:r>
              <a:rPr lang="en-CA" sz="2600" dirty="0"/>
              <a:t>a significant fire </a:t>
            </a:r>
            <a:r>
              <a:rPr lang="en-CA" sz="2600" dirty="0" smtClean="0"/>
              <a:t>hazard. </a:t>
            </a:r>
            <a:r>
              <a:rPr lang="en-CA" dirty="0" smtClean="0"/>
              <a:t/>
            </a:r>
            <a:br>
              <a:rPr lang="en-CA" dirty="0" smtClean="0"/>
            </a:br>
            <a:endParaRPr lang="en-CA" dirty="0" smtClean="0"/>
          </a:p>
          <a:p>
            <a:r>
              <a:rPr lang="en-CA" dirty="0" smtClean="0"/>
              <a:t>Oxidizers make fires:</a:t>
            </a:r>
          </a:p>
          <a:p>
            <a:pPr lvl="1"/>
            <a:r>
              <a:rPr lang="en-CA" dirty="0" smtClean="0"/>
              <a:t>Burn more intensely</a:t>
            </a:r>
          </a:p>
          <a:p>
            <a:pPr lvl="1"/>
            <a:r>
              <a:rPr lang="en-CA" dirty="0" smtClean="0"/>
              <a:t>Burn faster</a:t>
            </a:r>
          </a:p>
          <a:p>
            <a:pPr lvl="1"/>
            <a:r>
              <a:rPr lang="en-CA" dirty="0" smtClean="0"/>
              <a:t>Occur easier, sometimes without an ignition source</a:t>
            </a:r>
          </a:p>
          <a:p>
            <a:pPr marL="365760" lvl="1" indent="0">
              <a:buNone/>
            </a:pPr>
            <a:endParaRPr lang="en-CA" dirty="0"/>
          </a:p>
          <a:p>
            <a:endParaRPr lang="en-CA" dirty="0" smtClean="0"/>
          </a:p>
          <a:p>
            <a:endParaRPr lang="en-CA"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96100" y="1255440"/>
            <a:ext cx="1917738" cy="1917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68881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Oxidizing Hazards</a:t>
            </a:r>
            <a:endParaRPr lang="en-CA" dirty="0"/>
          </a:p>
        </p:txBody>
      </p:sp>
      <p:sp>
        <p:nvSpPr>
          <p:cNvPr id="7" name="Content Placeholder 6"/>
          <p:cNvSpPr>
            <a:spLocks noGrp="1"/>
          </p:cNvSpPr>
          <p:nvPr>
            <p:ph sz="quarter" idx="1"/>
          </p:nvPr>
        </p:nvSpPr>
        <p:spPr/>
        <p:txBody>
          <a:bodyPr>
            <a:normAutofit/>
          </a:bodyPr>
          <a:lstStyle/>
          <a:p>
            <a:pPr marL="0" indent="0">
              <a:buNone/>
            </a:pPr>
            <a:r>
              <a:rPr lang="en-CA" b="1" dirty="0" smtClean="0"/>
              <a:t>Other potential hazards to consider:</a:t>
            </a:r>
          </a:p>
          <a:p>
            <a:pPr>
              <a:buFont typeface="Arial" pitchFamily="34" charset="0"/>
              <a:buChar char="•"/>
            </a:pPr>
            <a:r>
              <a:rPr lang="en-CA" dirty="0" smtClean="0"/>
              <a:t>Health hazards</a:t>
            </a:r>
          </a:p>
          <a:p>
            <a:pPr>
              <a:buFont typeface="Arial" pitchFamily="34" charset="0"/>
              <a:buChar char="•"/>
            </a:pPr>
            <a:r>
              <a:rPr lang="en-CA" dirty="0" smtClean="0"/>
              <a:t>Incompatible materials</a:t>
            </a:r>
          </a:p>
          <a:p>
            <a:pPr marL="0" indent="0">
              <a:buNone/>
            </a:pPr>
            <a:endParaRPr lang="en-CA" dirty="0" smtClean="0"/>
          </a:p>
          <a:p>
            <a:endParaRPr lang="en-CA" dirty="0"/>
          </a:p>
          <a:p>
            <a:pPr marL="0" indent="0">
              <a:buNone/>
            </a:pPr>
            <a:endParaRPr lang="en-CA"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62750" y="1998389"/>
            <a:ext cx="1908213" cy="1908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89093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Oxidizing Products</a:t>
            </a:r>
            <a:endParaRPr lang="en-CA" dirty="0"/>
          </a:p>
        </p:txBody>
      </p:sp>
      <p:sp>
        <p:nvSpPr>
          <p:cNvPr id="7" name="Content Placeholder 6"/>
          <p:cNvSpPr>
            <a:spLocks noGrp="1"/>
          </p:cNvSpPr>
          <p:nvPr>
            <p:ph sz="quarter" idx="1"/>
          </p:nvPr>
        </p:nvSpPr>
        <p:spPr>
          <a:xfrm>
            <a:off x="193040" y="1876425"/>
            <a:ext cx="7924800" cy="4077335"/>
          </a:xfrm>
        </p:spPr>
        <p:txBody>
          <a:bodyPr>
            <a:normAutofit lnSpcReduction="10000"/>
          </a:bodyPr>
          <a:lstStyle/>
          <a:p>
            <a:pPr marL="0" indent="0">
              <a:buNone/>
            </a:pPr>
            <a:r>
              <a:rPr lang="en-CA" b="1" dirty="0" smtClean="0"/>
              <a:t>Handling</a:t>
            </a:r>
          </a:p>
          <a:p>
            <a:pPr lvl="0">
              <a:buFont typeface="Arial" pitchFamily="34" charset="0"/>
              <a:buChar char="•"/>
            </a:pPr>
            <a:r>
              <a:rPr lang="en-CA" dirty="0"/>
              <a:t>Eliminate ignition sources and combustible materials. </a:t>
            </a:r>
            <a:r>
              <a:rPr lang="en-CA" dirty="0" smtClean="0"/>
              <a:t/>
            </a:r>
            <a:br>
              <a:rPr lang="en-CA" dirty="0" smtClean="0"/>
            </a:br>
            <a:r>
              <a:rPr lang="en-CA" dirty="0" smtClean="0"/>
              <a:t>No smoking. </a:t>
            </a:r>
          </a:p>
          <a:p>
            <a:pPr lvl="0">
              <a:buFont typeface="Arial" pitchFamily="34" charset="0"/>
              <a:buChar char="•"/>
            </a:pPr>
            <a:r>
              <a:rPr lang="en-CA" dirty="0" smtClean="0"/>
              <a:t>Keep </a:t>
            </a:r>
            <a:r>
              <a:rPr lang="en-CA" dirty="0"/>
              <a:t>away from incompatible </a:t>
            </a:r>
            <a:r>
              <a:rPr lang="en-CA" dirty="0" smtClean="0"/>
              <a:t>materials - particularly: </a:t>
            </a:r>
            <a:r>
              <a:rPr lang="en-CA" dirty="0"/>
              <a:t>greases, lubricants, cleaning solvents, </a:t>
            </a:r>
            <a:r>
              <a:rPr lang="en-CA" dirty="0" smtClean="0"/>
              <a:t>paints, </a:t>
            </a:r>
            <a:r>
              <a:rPr lang="en-CA" dirty="0"/>
              <a:t>or </a:t>
            </a:r>
            <a:r>
              <a:rPr lang="en-CA" dirty="0" smtClean="0"/>
              <a:t>thinners. </a:t>
            </a:r>
            <a:endParaRPr lang="en-CA" dirty="0"/>
          </a:p>
          <a:p>
            <a:pPr lvl="0">
              <a:buFont typeface="Arial" pitchFamily="34" charset="0"/>
              <a:buChar char="•"/>
            </a:pPr>
            <a:r>
              <a:rPr lang="en-CA" dirty="0" smtClean="0"/>
              <a:t>Keep </a:t>
            </a:r>
            <a:r>
              <a:rPr lang="en-CA" dirty="0"/>
              <a:t>containers tightly closed when not in use.  </a:t>
            </a:r>
          </a:p>
          <a:p>
            <a:pPr lvl="0">
              <a:buFont typeface="Arial" pitchFamily="34" charset="0"/>
              <a:buChar char="•"/>
            </a:pPr>
            <a:r>
              <a:rPr lang="en-CA" dirty="0"/>
              <a:t>Avoid spilling </a:t>
            </a:r>
            <a:r>
              <a:rPr lang="en-CA" dirty="0" smtClean="0"/>
              <a:t>product and </a:t>
            </a:r>
            <a:r>
              <a:rPr lang="en-CA" dirty="0"/>
              <a:t>contaminating the skin or clothing.  </a:t>
            </a:r>
          </a:p>
          <a:p>
            <a:pPr lvl="0">
              <a:buFont typeface="Arial" pitchFamily="34" charset="0"/>
              <a:buChar char="•"/>
            </a:pPr>
            <a:r>
              <a:rPr lang="en-CA" dirty="0"/>
              <a:t>Keep work areas clean and tidy. </a:t>
            </a:r>
            <a:r>
              <a:rPr lang="en-CA" dirty="0" smtClean="0"/>
              <a:t>Wipe </a:t>
            </a:r>
            <a:r>
              <a:rPr lang="en-CA" dirty="0"/>
              <a:t>up spills and keep surfaces </a:t>
            </a:r>
            <a:r>
              <a:rPr lang="en-CA" dirty="0" smtClean="0"/>
              <a:t>clean.  </a:t>
            </a:r>
          </a:p>
          <a:p>
            <a:pPr lvl="0"/>
            <a:endParaRPr lang="en-CA" dirty="0" smtClean="0"/>
          </a:p>
          <a:p>
            <a:endParaRPr lang="en-CA" dirty="0"/>
          </a:p>
          <a:p>
            <a:pPr marL="0" indent="0">
              <a:buNone/>
            </a:pPr>
            <a:endParaRPr lang="en-CA"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9088" y="893490"/>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9114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Oxidizing Products</a:t>
            </a:r>
            <a:endParaRPr lang="en-CA" dirty="0"/>
          </a:p>
        </p:txBody>
      </p:sp>
      <p:sp>
        <p:nvSpPr>
          <p:cNvPr id="7" name="Content Placeholder 6"/>
          <p:cNvSpPr>
            <a:spLocks noGrp="1"/>
          </p:cNvSpPr>
          <p:nvPr>
            <p:ph sz="quarter" idx="1"/>
          </p:nvPr>
        </p:nvSpPr>
        <p:spPr>
          <a:xfrm>
            <a:off x="193040" y="1733551"/>
            <a:ext cx="7924800" cy="4220210"/>
          </a:xfrm>
        </p:spPr>
        <p:txBody>
          <a:bodyPr>
            <a:normAutofit/>
          </a:bodyPr>
          <a:lstStyle/>
          <a:p>
            <a:pPr marL="0" lvl="0" indent="0">
              <a:buNone/>
            </a:pPr>
            <a:r>
              <a:rPr lang="en-CA" b="1" dirty="0" smtClean="0"/>
              <a:t>Storage </a:t>
            </a:r>
          </a:p>
          <a:p>
            <a:pPr lvl="0">
              <a:buFont typeface="Arial" pitchFamily="34" charset="0"/>
              <a:buChar char="•"/>
            </a:pPr>
            <a:r>
              <a:rPr lang="en-CA" dirty="0" smtClean="0"/>
              <a:t>Keep away from incompatibles.</a:t>
            </a:r>
          </a:p>
          <a:p>
            <a:pPr lvl="0">
              <a:buFont typeface="Arial" pitchFamily="34" charset="0"/>
              <a:buChar char="•"/>
            </a:pPr>
            <a:r>
              <a:rPr lang="en-CA" dirty="0" smtClean="0"/>
              <a:t>Store </a:t>
            </a:r>
            <a:r>
              <a:rPr lang="en-CA" dirty="0"/>
              <a:t>in a cool, dry, well-ventilated area, away from direct sunlight and exit paths. </a:t>
            </a:r>
            <a:r>
              <a:rPr lang="en-CA" dirty="0" smtClean="0"/>
              <a:t>Post </a:t>
            </a:r>
            <a:r>
              <a:rPr lang="en-CA" dirty="0"/>
              <a:t>warning signs.  </a:t>
            </a:r>
          </a:p>
          <a:p>
            <a:pPr lvl="0">
              <a:buFont typeface="Arial" pitchFamily="34" charset="0"/>
              <a:buChar char="•"/>
            </a:pPr>
            <a:r>
              <a:rPr lang="en-CA" dirty="0"/>
              <a:t>Keep away from ignition sources such as heat, sparks or open flames. </a:t>
            </a:r>
            <a:r>
              <a:rPr lang="en-CA" dirty="0" smtClean="0"/>
              <a:t>No smoking. </a:t>
            </a:r>
          </a:p>
          <a:p>
            <a:pPr lvl="0">
              <a:buFont typeface="Arial" pitchFamily="34" charset="0"/>
              <a:buChar char="•"/>
            </a:pPr>
            <a:r>
              <a:rPr lang="en-CA" dirty="0" smtClean="0"/>
              <a:t>Avoid </a:t>
            </a:r>
            <a:r>
              <a:rPr lang="en-CA" dirty="0"/>
              <a:t>storing large quantities if </a:t>
            </a:r>
            <a:r>
              <a:rPr lang="en-CA" dirty="0" smtClean="0"/>
              <a:t>possible.</a:t>
            </a:r>
            <a:endParaRPr lang="en-CA" dirty="0"/>
          </a:p>
          <a:p>
            <a:pPr lvl="0">
              <a:buFont typeface="Arial" pitchFamily="34" charset="0"/>
              <a:buChar char="•"/>
            </a:pPr>
            <a:r>
              <a:rPr lang="en-CA" dirty="0" smtClean="0"/>
              <a:t>Inspect </a:t>
            </a:r>
            <a:r>
              <a:rPr lang="en-CA" dirty="0"/>
              <a:t>containers and storage area regularly for signs of leakage or damage. </a:t>
            </a:r>
            <a:endParaRPr lang="en-CA" dirty="0" smtClean="0"/>
          </a:p>
          <a:p>
            <a:pPr lvl="0">
              <a:buFont typeface="Arial" pitchFamily="34" charset="0"/>
              <a:buChar char="•"/>
            </a:pPr>
            <a:r>
              <a:rPr lang="en-CA" dirty="0" smtClean="0"/>
              <a:t>Do not use wooden pallets for storing containers.  </a:t>
            </a:r>
            <a:endParaRPr lang="en-CA" dirty="0"/>
          </a:p>
          <a:p>
            <a:pPr lvl="0"/>
            <a:endParaRPr lang="en-CA" dirty="0"/>
          </a:p>
          <a:p>
            <a:endParaRPr lang="en-CA" dirty="0"/>
          </a:p>
          <a:p>
            <a:pPr marL="0" indent="0">
              <a:buNone/>
            </a:pPr>
            <a:endParaRPr lang="en-CA" dirty="0"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88138" y="979215"/>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53426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3219" y="752474"/>
            <a:ext cx="7467600" cy="948333"/>
          </a:xfrm>
        </p:spPr>
        <p:txBody>
          <a:bodyPr>
            <a:normAutofit/>
          </a:bodyPr>
          <a:lstStyle/>
          <a:p>
            <a:pPr algn="l"/>
            <a:r>
              <a:rPr lang="en-CA" dirty="0" smtClean="0"/>
              <a:t>Gas cylinder Pictogram</a:t>
            </a:r>
            <a:endParaRPr lang="en-CA" dirty="0"/>
          </a:p>
        </p:txBody>
      </p:sp>
      <p:sp>
        <p:nvSpPr>
          <p:cNvPr id="2" name="Content Placeholder 1"/>
          <p:cNvSpPr>
            <a:spLocks noGrp="1"/>
          </p:cNvSpPr>
          <p:nvPr>
            <p:ph sz="quarter" idx="1"/>
          </p:nvPr>
        </p:nvSpPr>
        <p:spPr>
          <a:xfrm>
            <a:off x="133350" y="1832248"/>
            <a:ext cx="3390900" cy="4111352"/>
          </a:xfrm>
        </p:spPr>
        <p:txBody>
          <a:bodyPr/>
          <a:lstStyle/>
          <a:p>
            <a:pPr marL="0" indent="0"/>
            <a:r>
              <a:rPr lang="en-CA" dirty="0" smtClean="0"/>
              <a:t>The 4 hazard categories for Gases under pressure are:</a:t>
            </a:r>
          </a:p>
          <a:p>
            <a:pPr lvl="1"/>
            <a:r>
              <a:rPr lang="en-CA" dirty="0" smtClean="0"/>
              <a:t>Compressed </a:t>
            </a:r>
            <a:r>
              <a:rPr lang="en-CA" dirty="0"/>
              <a:t>gas</a:t>
            </a:r>
          </a:p>
          <a:p>
            <a:pPr lvl="1"/>
            <a:r>
              <a:rPr lang="en-CA" dirty="0"/>
              <a:t>Liquefied gas</a:t>
            </a:r>
          </a:p>
          <a:p>
            <a:pPr lvl="1"/>
            <a:r>
              <a:rPr lang="en-CA" dirty="0"/>
              <a:t>Refrigerated </a:t>
            </a:r>
            <a:r>
              <a:rPr lang="en-CA" dirty="0" smtClean="0"/>
              <a:t/>
            </a:r>
            <a:br>
              <a:rPr lang="en-CA" dirty="0" smtClean="0"/>
            </a:br>
            <a:r>
              <a:rPr lang="en-CA" dirty="0" smtClean="0"/>
              <a:t>liquefied </a:t>
            </a:r>
            <a:r>
              <a:rPr lang="en-CA" dirty="0"/>
              <a:t>gas</a:t>
            </a:r>
          </a:p>
          <a:p>
            <a:pPr lvl="1"/>
            <a:r>
              <a:rPr lang="en-CA" dirty="0"/>
              <a:t>Dissolved gas</a:t>
            </a:r>
          </a:p>
          <a:p>
            <a:endParaRPr lang="en-CA" dirty="0"/>
          </a:p>
        </p:txBody>
      </p:sp>
      <p:sp>
        <p:nvSpPr>
          <p:cNvPr id="3" name="Content Placeholder 2"/>
          <p:cNvSpPr>
            <a:spLocks noGrp="1"/>
          </p:cNvSpPr>
          <p:nvPr>
            <p:ph sz="quarter" idx="2"/>
          </p:nvPr>
        </p:nvSpPr>
        <p:spPr>
          <a:xfrm>
            <a:off x="4320088" y="1769560"/>
            <a:ext cx="3657600" cy="4111352"/>
          </a:xfrm>
        </p:spPr>
        <p:txBody>
          <a:bodyPr/>
          <a:lstStyle/>
          <a:p>
            <a:r>
              <a:rPr lang="en-CA" dirty="0" smtClean="0"/>
              <a:t>Other potential hazards to consider:</a:t>
            </a:r>
          </a:p>
          <a:p>
            <a:pPr lvl="1"/>
            <a:r>
              <a:rPr lang="en-CA" dirty="0" smtClean="0"/>
              <a:t>Health hazards</a:t>
            </a:r>
          </a:p>
          <a:p>
            <a:pPr lvl="1"/>
            <a:r>
              <a:rPr lang="en-CA" dirty="0" smtClean="0"/>
              <a:t>Uncontrolled release of high pressure gas</a:t>
            </a:r>
          </a:p>
          <a:p>
            <a:pPr lvl="1"/>
            <a:r>
              <a:rPr lang="en-CA" dirty="0" smtClean="0"/>
              <a:t>Suffocation</a:t>
            </a:r>
          </a:p>
          <a:p>
            <a:pPr lvl="1"/>
            <a:r>
              <a:rPr lang="en-CA" dirty="0" smtClean="0"/>
              <a:t>Frostbite</a:t>
            </a:r>
            <a:endParaRPr lang="en-CA"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23813" y="4066442"/>
            <a:ext cx="1780511" cy="17805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47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 Products</a:t>
            </a:r>
            <a:endParaRPr lang="en-CA" dirty="0"/>
          </a:p>
        </p:txBody>
      </p:sp>
      <p:sp>
        <p:nvSpPr>
          <p:cNvPr id="4" name="Content Placeholder 3"/>
          <p:cNvSpPr>
            <a:spLocks noGrp="1"/>
          </p:cNvSpPr>
          <p:nvPr>
            <p:ph sz="quarter" idx="1"/>
          </p:nvPr>
        </p:nvSpPr>
        <p:spPr>
          <a:xfrm>
            <a:off x="193040" y="1809751"/>
            <a:ext cx="7924800" cy="4144010"/>
          </a:xfrm>
        </p:spPr>
        <p:txBody>
          <a:bodyPr>
            <a:normAutofit fontScale="92500" lnSpcReduction="20000"/>
          </a:bodyPr>
          <a:lstStyle/>
          <a:p>
            <a:pPr marL="0" indent="0">
              <a:buNone/>
            </a:pPr>
            <a:r>
              <a:rPr lang="en-CA" b="1" dirty="0" smtClean="0"/>
              <a:t>Handling</a:t>
            </a:r>
          </a:p>
          <a:p>
            <a:pPr>
              <a:buFont typeface="Arial" pitchFamily="34" charset="0"/>
              <a:buChar char="•"/>
            </a:pPr>
            <a:r>
              <a:rPr lang="en-CA" dirty="0"/>
              <a:t>Prevent the release of gas into the workplace.  Use </a:t>
            </a:r>
            <a:r>
              <a:rPr lang="en-CA" dirty="0" smtClean="0"/>
              <a:t>only </a:t>
            </a:r>
            <a:br>
              <a:rPr lang="en-CA" dirty="0" smtClean="0"/>
            </a:br>
            <a:r>
              <a:rPr lang="en-CA" dirty="0" smtClean="0"/>
              <a:t>in </a:t>
            </a:r>
            <a:r>
              <a:rPr lang="en-CA" dirty="0"/>
              <a:t>well-ventilated areas. </a:t>
            </a:r>
            <a:r>
              <a:rPr lang="en-CA" dirty="0" smtClean="0"/>
              <a:t>Close </a:t>
            </a:r>
            <a:r>
              <a:rPr lang="en-CA" dirty="0"/>
              <a:t>all valves when cylinders are not in use. </a:t>
            </a:r>
            <a:r>
              <a:rPr lang="en-CA" dirty="0" smtClean="0"/>
              <a:t>Use </a:t>
            </a:r>
            <a:r>
              <a:rPr lang="en-CA" dirty="0"/>
              <a:t>the smallest practical cylinder size for a particular job. Use the appropriate regulator. </a:t>
            </a:r>
          </a:p>
          <a:p>
            <a:pPr lvl="0">
              <a:buFont typeface="Arial" pitchFamily="34" charset="0"/>
              <a:buChar char="•"/>
            </a:pPr>
            <a:r>
              <a:rPr lang="en-CA" dirty="0" smtClean="0"/>
              <a:t>Keep </a:t>
            </a:r>
            <a:r>
              <a:rPr lang="en-CA" dirty="0"/>
              <a:t>away from flames and heat sources. </a:t>
            </a:r>
            <a:r>
              <a:rPr lang="en-CA" dirty="0" smtClean="0"/>
              <a:t>No </a:t>
            </a:r>
            <a:r>
              <a:rPr lang="en-CA" dirty="0"/>
              <a:t>smoking.  </a:t>
            </a:r>
          </a:p>
          <a:p>
            <a:pPr lvl="0">
              <a:buFont typeface="Arial" pitchFamily="34" charset="0"/>
              <a:buChar char="•"/>
            </a:pPr>
            <a:r>
              <a:rPr lang="en-CA" dirty="0"/>
              <a:t>Inspect all cylinders and valves for damage and proper labels. </a:t>
            </a:r>
            <a:r>
              <a:rPr lang="en-CA" dirty="0" smtClean="0"/>
              <a:t>Secure </a:t>
            </a:r>
            <a:r>
              <a:rPr lang="en-CA" dirty="0"/>
              <a:t>cylinders to a wall or rack in an upright position. </a:t>
            </a:r>
            <a:r>
              <a:rPr lang="en-CA" dirty="0" smtClean="0"/>
              <a:t>Leave </a:t>
            </a:r>
            <a:r>
              <a:rPr lang="en-CA" dirty="0"/>
              <a:t>the cylinder cap in place until the cylinder is secured and ready for use</a:t>
            </a:r>
            <a:r>
              <a:rPr lang="en-CA" dirty="0" smtClean="0"/>
              <a:t>.</a:t>
            </a:r>
          </a:p>
          <a:p>
            <a:pPr lvl="0">
              <a:buFont typeface="Arial" pitchFamily="34" charset="0"/>
              <a:buChar char="•"/>
            </a:pPr>
            <a:r>
              <a:rPr lang="en-CA" dirty="0"/>
              <a:t>Do not drop or bang cylinders against each other. </a:t>
            </a:r>
            <a:endParaRPr lang="en-CA" dirty="0" smtClean="0"/>
          </a:p>
          <a:p>
            <a:pPr lvl="0">
              <a:buFont typeface="Arial" pitchFamily="34" charset="0"/>
              <a:buChar char="•"/>
            </a:pPr>
            <a:r>
              <a:rPr lang="en-CA" dirty="0"/>
              <a:t>Avoid direct skin contact with extremely cold liquids or compressed gases escaping from the </a:t>
            </a:r>
            <a:r>
              <a:rPr lang="en-CA" dirty="0" smtClean="0"/>
              <a:t>cylinder.</a:t>
            </a:r>
          </a:p>
          <a:p>
            <a:pPr lvl="0"/>
            <a:endParaRPr lang="en-CA"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73280" y="941115"/>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05654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Gases Under Pressure Products</a:t>
            </a:r>
            <a:endParaRPr lang="en-CA" dirty="0"/>
          </a:p>
        </p:txBody>
      </p:sp>
      <p:sp>
        <p:nvSpPr>
          <p:cNvPr id="4" name="Content Placeholder 3"/>
          <p:cNvSpPr>
            <a:spLocks noGrp="1"/>
          </p:cNvSpPr>
          <p:nvPr>
            <p:ph sz="quarter" idx="1"/>
          </p:nvPr>
        </p:nvSpPr>
        <p:spPr/>
        <p:txBody>
          <a:bodyPr>
            <a:normAutofit fontScale="92500" lnSpcReduction="20000"/>
          </a:bodyPr>
          <a:lstStyle/>
          <a:p>
            <a:pPr marL="0" indent="0">
              <a:buNone/>
            </a:pPr>
            <a:r>
              <a:rPr lang="en-CA" b="1" dirty="0" smtClean="0"/>
              <a:t>Storage</a:t>
            </a:r>
          </a:p>
          <a:p>
            <a:pPr lvl="0">
              <a:buFont typeface="Arial" pitchFamily="34" charset="0"/>
              <a:buChar char="•"/>
            </a:pPr>
            <a:r>
              <a:rPr lang="en-CA" dirty="0"/>
              <a:t>Store compressed gas cylinders in cool, dry, well-ventilated areas, away from incompatible materials and ignition sources. Ensure that the storage temperature does not exceed </a:t>
            </a:r>
            <a:r>
              <a:rPr lang="en-CA" dirty="0" smtClean="0"/>
              <a:t>52</a:t>
            </a:r>
            <a:r>
              <a:rPr lang="en-CA" dirty="0" smtClean="0">
                <a:sym typeface="Symbol"/>
              </a:rPr>
              <a:t></a:t>
            </a:r>
            <a:r>
              <a:rPr lang="en-CA" dirty="0" smtClean="0"/>
              <a:t>C. </a:t>
            </a:r>
          </a:p>
          <a:p>
            <a:pPr lvl="0">
              <a:buFont typeface="Arial" pitchFamily="34" charset="0"/>
              <a:buChar char="•"/>
            </a:pPr>
            <a:r>
              <a:rPr lang="en-CA" dirty="0" smtClean="0"/>
              <a:t>No </a:t>
            </a:r>
            <a:r>
              <a:rPr lang="en-CA" dirty="0"/>
              <a:t>smoking. </a:t>
            </a:r>
            <a:r>
              <a:rPr lang="en-CA" dirty="0" smtClean="0"/>
              <a:t>Keep </a:t>
            </a:r>
            <a:r>
              <a:rPr lang="en-CA" dirty="0"/>
              <a:t>away from exits. </a:t>
            </a:r>
            <a:r>
              <a:rPr lang="en-CA" dirty="0" smtClean="0"/>
              <a:t>Post </a:t>
            </a:r>
            <a:r>
              <a:rPr lang="en-CA" dirty="0"/>
              <a:t>warning signs.  </a:t>
            </a:r>
          </a:p>
          <a:p>
            <a:pPr lvl="0">
              <a:buFont typeface="Arial" pitchFamily="34" charset="0"/>
              <a:buChar char="•"/>
            </a:pPr>
            <a:r>
              <a:rPr lang="en-CA" dirty="0"/>
              <a:t>Store compressed gas cylinders in the upright position and securely fastened in place with cylinder valve protection cap in place.  </a:t>
            </a:r>
          </a:p>
          <a:p>
            <a:pPr lvl="0">
              <a:buFont typeface="Arial" pitchFamily="34" charset="0"/>
              <a:buChar char="•"/>
            </a:pPr>
            <a:r>
              <a:rPr lang="en-CA" dirty="0"/>
              <a:t>Avoid storing large quantities if possible</a:t>
            </a:r>
            <a:r>
              <a:rPr lang="en-CA" dirty="0" smtClean="0"/>
              <a:t>. Do </a:t>
            </a:r>
            <a:r>
              <a:rPr lang="en-CA" dirty="0"/>
              <a:t>not keep cylinders longer than the supplier recommends. </a:t>
            </a:r>
          </a:p>
          <a:p>
            <a:pPr lvl="0">
              <a:buFont typeface="Arial" pitchFamily="34" charset="0"/>
              <a:buChar char="•"/>
            </a:pPr>
            <a:r>
              <a:rPr lang="en-CA" dirty="0"/>
              <a:t>Properly and promptly dispose of "empty" or unlabelled cylinders. </a:t>
            </a:r>
          </a:p>
          <a:p>
            <a:pPr lvl="0"/>
            <a:endParaRPr lang="en-CA"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30405" y="898823"/>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628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Corrosion Pictogram  </a:t>
            </a:r>
            <a:endParaRPr lang="en-CA" dirty="0"/>
          </a:p>
        </p:txBody>
      </p:sp>
      <p:sp>
        <p:nvSpPr>
          <p:cNvPr id="2" name="Content Placeholder 1"/>
          <p:cNvSpPr>
            <a:spLocks noGrp="1"/>
          </p:cNvSpPr>
          <p:nvPr>
            <p:ph sz="quarter" idx="1"/>
          </p:nvPr>
        </p:nvSpPr>
        <p:spPr>
          <a:xfrm>
            <a:off x="193039" y="1819275"/>
            <a:ext cx="6674485" cy="4134485"/>
          </a:xfrm>
        </p:spPr>
        <p:txBody>
          <a:bodyPr>
            <a:normAutofit/>
          </a:bodyPr>
          <a:lstStyle/>
          <a:p>
            <a:pPr>
              <a:buFont typeface="Arial" pitchFamily="34" charset="0"/>
              <a:buChar char="•"/>
            </a:pPr>
            <a:r>
              <a:rPr lang="en-CA" dirty="0" smtClean="0"/>
              <a:t>This pictogram is used for the physical hazard class: </a:t>
            </a:r>
            <a:br>
              <a:rPr lang="en-CA" dirty="0" smtClean="0"/>
            </a:br>
            <a:r>
              <a:rPr lang="en-CA" b="1" dirty="0" smtClean="0"/>
              <a:t>Corrosive to Metals</a:t>
            </a:r>
            <a:r>
              <a:rPr lang="en-CA" dirty="0" smtClean="0"/>
              <a:t>. </a:t>
            </a:r>
          </a:p>
          <a:p>
            <a:pPr lvl="1">
              <a:buFont typeface="Arial" pitchFamily="34" charset="0"/>
              <a:buChar char="•"/>
            </a:pPr>
            <a:r>
              <a:rPr lang="en-CA" dirty="0" smtClean="0"/>
              <a:t>Can </a:t>
            </a:r>
            <a:r>
              <a:rPr lang="en-CA" dirty="0"/>
              <a:t>attack (corrode) some </a:t>
            </a:r>
            <a:r>
              <a:rPr lang="en-CA" dirty="0" smtClean="0"/>
              <a:t>metals</a:t>
            </a:r>
          </a:p>
          <a:p>
            <a:pPr lvl="1">
              <a:buFont typeface="Arial" pitchFamily="34" charset="0"/>
              <a:buChar char="•"/>
            </a:pPr>
            <a:endParaRPr lang="en-CA" dirty="0" smtClean="0"/>
          </a:p>
          <a:p>
            <a:pPr>
              <a:buFont typeface="Arial" pitchFamily="34" charset="0"/>
              <a:buChar char="•"/>
            </a:pPr>
            <a:r>
              <a:rPr lang="en-CA" dirty="0" smtClean="0"/>
              <a:t>Also used by two health hazard classes: </a:t>
            </a:r>
            <a:br>
              <a:rPr lang="en-CA" dirty="0" smtClean="0"/>
            </a:br>
            <a:r>
              <a:rPr lang="en-CA" b="1" dirty="0" smtClean="0"/>
              <a:t>Skin corrosion/irritation</a:t>
            </a:r>
            <a:r>
              <a:rPr lang="en-CA" dirty="0" smtClean="0"/>
              <a:t> (category 1), and </a:t>
            </a:r>
            <a:r>
              <a:rPr lang="en-CA" b="1" dirty="0" smtClean="0"/>
              <a:t>Serious eye damage/eye irritation </a:t>
            </a:r>
            <a:r>
              <a:rPr lang="en-CA" dirty="0" smtClean="0"/>
              <a:t>(category 1)</a:t>
            </a:r>
          </a:p>
          <a:p>
            <a:pPr lvl="1">
              <a:buFont typeface="Arial" pitchFamily="34" charset="0"/>
              <a:buChar char="•"/>
            </a:pPr>
            <a:r>
              <a:rPr lang="en-CA" sz="2000" dirty="0" smtClean="0"/>
              <a:t>Can cause destructive, irreversible damage to the skin and eyes</a:t>
            </a:r>
            <a:r>
              <a:rPr lang="en-CA" dirty="0" smtClean="0"/>
              <a:t>. </a:t>
            </a:r>
          </a:p>
          <a:p>
            <a:pPr marL="0" indent="0">
              <a:buNone/>
            </a:pPr>
            <a:endParaRPr lang="en-C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46685" y="2142799"/>
            <a:ext cx="2105351" cy="2105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2952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Corrosive Products </a:t>
            </a:r>
            <a:endParaRPr lang="en-CA" dirty="0"/>
          </a:p>
        </p:txBody>
      </p:sp>
      <p:sp>
        <p:nvSpPr>
          <p:cNvPr id="2" name="Content Placeholder 1"/>
          <p:cNvSpPr>
            <a:spLocks noGrp="1"/>
          </p:cNvSpPr>
          <p:nvPr>
            <p:ph sz="quarter" idx="1"/>
          </p:nvPr>
        </p:nvSpPr>
        <p:spPr>
          <a:xfrm>
            <a:off x="305618" y="1556792"/>
            <a:ext cx="8095431" cy="4405858"/>
          </a:xfrm>
        </p:spPr>
        <p:txBody>
          <a:bodyPr>
            <a:normAutofit fontScale="92500" lnSpcReduction="20000"/>
          </a:bodyPr>
          <a:lstStyle/>
          <a:p>
            <a:pPr marL="0" indent="0">
              <a:buNone/>
            </a:pPr>
            <a:r>
              <a:rPr lang="en-CA" b="1" dirty="0" smtClean="0"/>
              <a:t>Handling</a:t>
            </a:r>
          </a:p>
          <a:p>
            <a:pPr>
              <a:buFont typeface="Arial" pitchFamily="34" charset="0"/>
              <a:buChar char="•"/>
            </a:pPr>
            <a:r>
              <a:rPr lang="en-CA" dirty="0"/>
              <a:t>Inspect containers </a:t>
            </a:r>
            <a:r>
              <a:rPr lang="en-CA" dirty="0" smtClean="0"/>
              <a:t>for </a:t>
            </a:r>
            <a:r>
              <a:rPr lang="en-CA" dirty="0"/>
              <a:t>damage or leaks before handling</a:t>
            </a:r>
            <a:r>
              <a:rPr lang="en-CA" dirty="0" smtClean="0"/>
              <a:t>. </a:t>
            </a:r>
            <a:br>
              <a:rPr lang="en-CA" dirty="0" smtClean="0"/>
            </a:br>
            <a:r>
              <a:rPr lang="en-CA" dirty="0" smtClean="0"/>
              <a:t>Containers can become weak and leak or collapse, spilling </a:t>
            </a:r>
            <a:br>
              <a:rPr lang="en-CA" dirty="0" smtClean="0"/>
            </a:br>
            <a:r>
              <a:rPr lang="en-CA" dirty="0" smtClean="0"/>
              <a:t>the contents.</a:t>
            </a:r>
          </a:p>
          <a:p>
            <a:pPr lvl="0">
              <a:buFont typeface="Arial" pitchFamily="34" charset="0"/>
              <a:buChar char="•"/>
            </a:pPr>
            <a:r>
              <a:rPr lang="en-CA" dirty="0" smtClean="0"/>
              <a:t>Do </a:t>
            </a:r>
            <a:r>
              <a:rPr lang="en-CA" dirty="0"/>
              <a:t>not add water to </a:t>
            </a:r>
            <a:r>
              <a:rPr lang="en-CA" dirty="0" smtClean="0"/>
              <a:t>corrosives – it can </a:t>
            </a:r>
            <a:r>
              <a:rPr lang="en-CA" dirty="0"/>
              <a:t>cause a violent reaction.  </a:t>
            </a:r>
            <a:r>
              <a:rPr lang="en-CA" dirty="0" smtClean="0"/>
              <a:t/>
            </a:r>
            <a:br>
              <a:rPr lang="en-CA" dirty="0" smtClean="0"/>
            </a:br>
            <a:r>
              <a:rPr lang="en-CA" dirty="0" smtClean="0"/>
              <a:t>If </a:t>
            </a:r>
            <a:r>
              <a:rPr lang="en-CA" dirty="0"/>
              <a:t>it is absolutely necessary to mix </a:t>
            </a:r>
            <a:r>
              <a:rPr lang="en-CA" dirty="0" smtClean="0"/>
              <a:t>them, slowly </a:t>
            </a:r>
            <a:r>
              <a:rPr lang="en-CA" b="1" dirty="0" smtClean="0"/>
              <a:t>add </a:t>
            </a:r>
            <a:r>
              <a:rPr lang="en-CA" b="1" dirty="0"/>
              <a:t>the corrosive to </a:t>
            </a:r>
            <a:r>
              <a:rPr lang="en-CA" b="1" dirty="0" smtClean="0"/>
              <a:t>water</a:t>
            </a:r>
            <a:r>
              <a:rPr lang="en-CA" dirty="0" smtClean="0"/>
              <a:t> </a:t>
            </a:r>
            <a:r>
              <a:rPr lang="en-CA" dirty="0"/>
              <a:t>in small </a:t>
            </a:r>
            <a:r>
              <a:rPr lang="en-CA" dirty="0" smtClean="0"/>
              <a:t>amounts </a:t>
            </a:r>
            <a:r>
              <a:rPr lang="en-CA" dirty="0"/>
              <a:t>and stir frequently.</a:t>
            </a:r>
          </a:p>
          <a:p>
            <a:pPr lvl="0">
              <a:buFont typeface="Arial" pitchFamily="34" charset="0"/>
              <a:buChar char="•"/>
            </a:pPr>
            <a:r>
              <a:rPr lang="en-CA" dirty="0"/>
              <a:t>Prevent the release of corrosive </a:t>
            </a:r>
            <a:r>
              <a:rPr lang="en-CA" dirty="0" smtClean="0"/>
              <a:t>products. Use only </a:t>
            </a:r>
            <a:r>
              <a:rPr lang="en-CA" dirty="0"/>
              <a:t>in well-ventilated areas</a:t>
            </a:r>
            <a:r>
              <a:rPr lang="en-CA" dirty="0" smtClean="0"/>
              <a:t>. </a:t>
            </a:r>
            <a:r>
              <a:rPr lang="en-CA" dirty="0"/>
              <a:t>Use the smallest amount </a:t>
            </a:r>
            <a:r>
              <a:rPr lang="en-CA" dirty="0" smtClean="0"/>
              <a:t>necessary</a:t>
            </a:r>
            <a:r>
              <a:rPr lang="en-CA" dirty="0"/>
              <a:t>.</a:t>
            </a:r>
          </a:p>
          <a:p>
            <a:pPr>
              <a:buFont typeface="Arial" pitchFamily="34" charset="0"/>
              <a:buChar char="•"/>
            </a:pPr>
            <a:r>
              <a:rPr lang="en-CA" dirty="0"/>
              <a:t>Dispense </a:t>
            </a:r>
            <a:r>
              <a:rPr lang="en-CA" dirty="0" smtClean="0"/>
              <a:t>carefully. Keep </a:t>
            </a:r>
            <a:r>
              <a:rPr lang="en-CA" dirty="0"/>
              <a:t>containers closed when not in use. </a:t>
            </a:r>
            <a:r>
              <a:rPr lang="en-CA" dirty="0" smtClean="0"/>
              <a:t>Use </a:t>
            </a:r>
            <a:r>
              <a:rPr lang="en-CA" dirty="0"/>
              <a:t>corrosion-resistant </a:t>
            </a:r>
            <a:r>
              <a:rPr lang="en-CA" dirty="0" smtClean="0"/>
              <a:t>equipment. Use resistant </a:t>
            </a:r>
            <a:r>
              <a:rPr lang="en-CA" dirty="0"/>
              <a:t>containers </a:t>
            </a:r>
            <a:r>
              <a:rPr lang="en-CA" dirty="0" smtClean="0"/>
              <a:t>recommended </a:t>
            </a:r>
            <a:r>
              <a:rPr lang="en-CA" dirty="0"/>
              <a:t>by the </a:t>
            </a:r>
            <a:r>
              <a:rPr lang="en-CA" dirty="0" smtClean="0"/>
              <a:t>supplier. </a:t>
            </a:r>
          </a:p>
          <a:p>
            <a:pPr>
              <a:buFont typeface="Arial" pitchFamily="34" charset="0"/>
              <a:buChar char="•"/>
            </a:pPr>
            <a:r>
              <a:rPr lang="en-CA" dirty="0" smtClean="0"/>
              <a:t>Clean </a:t>
            </a:r>
            <a:r>
              <a:rPr lang="en-CA" dirty="0"/>
              <a:t>up spills promptly and safely. </a:t>
            </a:r>
          </a:p>
          <a:p>
            <a:pPr>
              <a:buFont typeface="Arial" pitchFamily="34" charset="0"/>
              <a:buChar char="•"/>
            </a:pPr>
            <a:r>
              <a:rPr lang="en-CA" dirty="0" smtClean="0"/>
              <a:t>Avoid </a:t>
            </a:r>
            <a:r>
              <a:rPr lang="en-CA" dirty="0"/>
              <a:t>direct </a:t>
            </a:r>
            <a:r>
              <a:rPr lang="en-CA" dirty="0" smtClean="0"/>
              <a:t>contact. </a:t>
            </a:r>
            <a:endParaRPr lang="en-CA" dirty="0"/>
          </a:p>
          <a:p>
            <a:endParaRPr lang="en-CA"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1600" y="837441"/>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00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dirty="0" smtClean="0"/>
              <a:t>WHMIS continues to...</a:t>
            </a:r>
            <a:endParaRPr lang="en-CA" dirty="0"/>
          </a:p>
        </p:txBody>
      </p:sp>
      <p:sp>
        <p:nvSpPr>
          <p:cNvPr id="7" name="Content Placeholder 6"/>
          <p:cNvSpPr>
            <a:spLocks noGrp="1"/>
          </p:cNvSpPr>
          <p:nvPr>
            <p:ph sz="quarter" idx="1"/>
          </p:nvPr>
        </p:nvSpPr>
        <p:spPr>
          <a:xfrm>
            <a:off x="193040" y="2060847"/>
            <a:ext cx="8833514" cy="3892913"/>
          </a:xfrm>
        </p:spPr>
        <p:txBody>
          <a:bodyPr>
            <a:normAutofit/>
          </a:bodyPr>
          <a:lstStyle/>
          <a:p>
            <a:r>
              <a:rPr lang="en-CA" dirty="0" smtClean="0"/>
              <a:t>Things that are the same as before:</a:t>
            </a:r>
            <a:endParaRPr lang="en-CA" dirty="0"/>
          </a:p>
          <a:p>
            <a:pPr>
              <a:buFont typeface="Arial" pitchFamily="34" charset="0"/>
              <a:buChar char="•"/>
            </a:pPr>
            <a:r>
              <a:rPr lang="en-CA" dirty="0" smtClean="0"/>
              <a:t>Workers must be educated and trained in WHMIS </a:t>
            </a:r>
          </a:p>
          <a:p>
            <a:pPr>
              <a:buFont typeface="Arial" pitchFamily="34" charset="0"/>
              <a:buChar char="•"/>
            </a:pPr>
            <a:r>
              <a:rPr lang="en-CA" dirty="0" smtClean="0"/>
              <a:t>Workplace </a:t>
            </a:r>
            <a:r>
              <a:rPr lang="en-CA" dirty="0"/>
              <a:t>labels </a:t>
            </a:r>
            <a:r>
              <a:rPr lang="en-CA" dirty="0" smtClean="0"/>
              <a:t>- the </a:t>
            </a:r>
            <a:r>
              <a:rPr lang="en-CA" dirty="0"/>
              <a:t>labels may look a bit </a:t>
            </a:r>
            <a:r>
              <a:rPr lang="en-CA" dirty="0" smtClean="0"/>
              <a:t>different, </a:t>
            </a:r>
            <a:r>
              <a:rPr lang="en-CA" dirty="0"/>
              <a:t>and have some </a:t>
            </a:r>
            <a:r>
              <a:rPr lang="en-CA" dirty="0" smtClean="0"/>
              <a:t>new or different </a:t>
            </a:r>
            <a:r>
              <a:rPr lang="en-CA" dirty="0"/>
              <a:t>information on </a:t>
            </a:r>
            <a:r>
              <a:rPr lang="en-CA" dirty="0" smtClean="0"/>
              <a:t>it</a:t>
            </a:r>
            <a:endParaRPr lang="en-CA" dirty="0"/>
          </a:p>
          <a:p>
            <a:pPr>
              <a:buFont typeface="Arial" pitchFamily="34" charset="0"/>
              <a:buChar char="•"/>
            </a:pPr>
            <a:r>
              <a:rPr lang="en-CA" dirty="0" smtClean="0"/>
              <a:t>SDSs must be readily </a:t>
            </a:r>
            <a:r>
              <a:rPr lang="en-CA" dirty="0"/>
              <a:t>available and accessible for workers </a:t>
            </a:r>
            <a:endParaRPr lang="en-CA" dirty="0" smtClean="0"/>
          </a:p>
          <a:p>
            <a:pPr lvl="1"/>
            <a:endParaRPr lang="en-CA" dirty="0" smtClean="0"/>
          </a:p>
          <a:p>
            <a:pPr lvl="1"/>
            <a:endParaRPr lang="en-CA" dirty="0"/>
          </a:p>
          <a:p>
            <a:pPr lvl="1"/>
            <a:endParaRPr lang="en-CA" dirty="0"/>
          </a:p>
          <a:p>
            <a:endParaRPr lang="en-CA"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83181" y="4332651"/>
            <a:ext cx="3586480" cy="1569085"/>
          </a:xfrm>
          <a:prstGeom prst="rect">
            <a:avLst/>
          </a:prstGeom>
          <a:noFill/>
        </p:spPr>
      </p:pic>
    </p:spTree>
    <p:extLst>
      <p:ext uri="{BB962C8B-B14F-4D97-AF65-F5344CB8AC3E}">
        <p14:creationId xmlns:p14="http://schemas.microsoft.com/office/powerpoint/2010/main" val="2347202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Corrosive Products </a:t>
            </a:r>
            <a:endParaRPr lang="en-CA" dirty="0"/>
          </a:p>
        </p:txBody>
      </p:sp>
      <p:sp>
        <p:nvSpPr>
          <p:cNvPr id="2" name="Content Placeholder 1"/>
          <p:cNvSpPr>
            <a:spLocks noGrp="1"/>
          </p:cNvSpPr>
          <p:nvPr>
            <p:ph sz="quarter" idx="1"/>
          </p:nvPr>
        </p:nvSpPr>
        <p:spPr>
          <a:xfrm>
            <a:off x="304800" y="1556792"/>
            <a:ext cx="8305800" cy="4873752"/>
          </a:xfrm>
        </p:spPr>
        <p:txBody>
          <a:bodyPr>
            <a:normAutofit/>
          </a:bodyPr>
          <a:lstStyle/>
          <a:p>
            <a:pPr marL="0" indent="0">
              <a:buNone/>
            </a:pPr>
            <a:r>
              <a:rPr lang="en-CA" sz="2200" b="1" dirty="0" smtClean="0"/>
              <a:t>Storage</a:t>
            </a:r>
          </a:p>
          <a:p>
            <a:pPr lvl="0">
              <a:buFont typeface="Arial" pitchFamily="34" charset="0"/>
              <a:buChar char="•"/>
            </a:pPr>
            <a:r>
              <a:rPr lang="en-CA" sz="2200" dirty="0"/>
              <a:t>Inspect containers and storage area regularly for signs </a:t>
            </a:r>
            <a:r>
              <a:rPr lang="en-CA" sz="2200" dirty="0" smtClean="0"/>
              <a:t/>
            </a:r>
            <a:br>
              <a:rPr lang="en-CA" sz="2200" dirty="0" smtClean="0"/>
            </a:br>
            <a:r>
              <a:rPr lang="en-CA" sz="2200" dirty="0" smtClean="0"/>
              <a:t>of leaks </a:t>
            </a:r>
            <a:r>
              <a:rPr lang="en-CA" sz="2200" dirty="0"/>
              <a:t>or damage</a:t>
            </a:r>
            <a:r>
              <a:rPr lang="en-CA" sz="2200" dirty="0" smtClean="0"/>
              <a:t>.  Store </a:t>
            </a:r>
            <a:r>
              <a:rPr lang="en-CA" sz="2200" dirty="0"/>
              <a:t>in the original, </a:t>
            </a:r>
            <a:r>
              <a:rPr lang="en-CA" sz="2200" dirty="0" smtClean="0"/>
              <a:t>labelled </a:t>
            </a:r>
            <a:br>
              <a:rPr lang="en-CA" sz="2200" dirty="0" smtClean="0"/>
            </a:br>
            <a:r>
              <a:rPr lang="en-CA" sz="2200" dirty="0" smtClean="0"/>
              <a:t>shipping </a:t>
            </a:r>
            <a:r>
              <a:rPr lang="en-CA" sz="2200" dirty="0"/>
              <a:t>container.     </a:t>
            </a:r>
          </a:p>
          <a:p>
            <a:pPr lvl="0">
              <a:buFont typeface="Arial" pitchFamily="34" charset="0"/>
              <a:buChar char="•"/>
            </a:pPr>
            <a:r>
              <a:rPr lang="en-CA" sz="2200" dirty="0" smtClean="0"/>
              <a:t>Store the smallest amount possible</a:t>
            </a:r>
            <a:r>
              <a:rPr lang="en-CA" sz="2200" dirty="0"/>
              <a:t>. </a:t>
            </a:r>
            <a:r>
              <a:rPr lang="en-CA" sz="2200" dirty="0" smtClean="0"/>
              <a:t>Use </a:t>
            </a:r>
            <a:r>
              <a:rPr lang="en-CA" sz="2200" dirty="0"/>
              <a:t>a “first in/first out” </a:t>
            </a:r>
            <a:r>
              <a:rPr lang="en-CA" sz="2200" dirty="0" smtClean="0"/>
              <a:t>policy. </a:t>
            </a:r>
            <a:endParaRPr lang="en-CA" sz="2200" dirty="0"/>
          </a:p>
          <a:p>
            <a:pPr lvl="0">
              <a:buFont typeface="Arial" pitchFamily="34" charset="0"/>
              <a:buChar char="•"/>
            </a:pPr>
            <a:r>
              <a:rPr lang="en-CA" sz="2200" dirty="0" smtClean="0"/>
              <a:t>Store </a:t>
            </a:r>
            <a:r>
              <a:rPr lang="en-CA" sz="2200" dirty="0"/>
              <a:t>away from incompatible </a:t>
            </a:r>
            <a:r>
              <a:rPr lang="en-CA" sz="2200" dirty="0" smtClean="0"/>
              <a:t>materials, </a:t>
            </a:r>
            <a:r>
              <a:rPr lang="en-CA" sz="2200" dirty="0"/>
              <a:t>and in a cool, dry, well-ventilated area and out of direct sunlight. </a:t>
            </a:r>
            <a:r>
              <a:rPr lang="en-CA" sz="2200" dirty="0" smtClean="0"/>
              <a:t>Store on </a:t>
            </a:r>
            <a:r>
              <a:rPr lang="en-CA" sz="2200" dirty="0"/>
              <a:t>plastic trays</a:t>
            </a:r>
            <a:r>
              <a:rPr lang="en-CA" sz="2200" dirty="0" smtClean="0"/>
              <a:t>. </a:t>
            </a:r>
          </a:p>
          <a:p>
            <a:pPr lvl="0">
              <a:buFont typeface="Arial" pitchFamily="34" charset="0"/>
              <a:buChar char="•"/>
            </a:pPr>
            <a:r>
              <a:rPr lang="en-CA" sz="2200" dirty="0" smtClean="0"/>
              <a:t>Use storage cabinets designed for corrosives.</a:t>
            </a:r>
            <a:endParaRPr lang="en-CA" sz="2200" dirty="0"/>
          </a:p>
          <a:p>
            <a:pPr lvl="0">
              <a:buFont typeface="Arial" pitchFamily="34" charset="0"/>
              <a:buChar char="•"/>
            </a:pPr>
            <a:r>
              <a:rPr lang="en-CA" sz="2200" dirty="0" smtClean="0"/>
              <a:t>Store on </a:t>
            </a:r>
            <a:r>
              <a:rPr lang="en-CA" sz="2200" dirty="0"/>
              <a:t>shelves closest to floor level (avoid storage above eye level).  </a:t>
            </a:r>
          </a:p>
          <a:p>
            <a:pPr lvl="0"/>
            <a:endParaRPr lang="en-CA" sz="2000" dirty="0"/>
          </a:p>
          <a:p>
            <a:endParaRPr lang="en-CA"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86972" y="1117898"/>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19938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dirty="0" smtClean="0"/>
              <a:t>Skull and crossbones Pictogram</a:t>
            </a:r>
            <a:endParaRPr lang="en-CA" dirty="0"/>
          </a:p>
        </p:txBody>
      </p:sp>
      <p:sp>
        <p:nvSpPr>
          <p:cNvPr id="2" name="Content Placeholder 1"/>
          <p:cNvSpPr>
            <a:spLocks noGrp="1"/>
          </p:cNvSpPr>
          <p:nvPr>
            <p:ph sz="quarter" idx="1"/>
          </p:nvPr>
        </p:nvSpPr>
        <p:spPr>
          <a:xfrm>
            <a:off x="203200" y="2362200"/>
            <a:ext cx="7099299" cy="3429000"/>
          </a:xfrm>
        </p:spPr>
        <p:txBody>
          <a:bodyPr>
            <a:normAutofit/>
          </a:bodyPr>
          <a:lstStyle/>
          <a:p>
            <a:r>
              <a:rPr lang="en-CA" sz="2400" dirty="0" smtClean="0"/>
              <a:t>These products are fatal, toxic or harmful if inhaled, following skin contact, or if swallowed.</a:t>
            </a:r>
          </a:p>
          <a:p>
            <a:r>
              <a:rPr lang="en-CA" sz="2400" dirty="0" smtClean="0"/>
              <a:t>This </a:t>
            </a:r>
            <a:r>
              <a:rPr lang="en-CA" sz="2400" dirty="0"/>
              <a:t>class represents acute toxic (short-term) effects.</a:t>
            </a:r>
          </a:p>
          <a:p>
            <a:endParaRPr lang="en-CA" sz="2400" dirty="0"/>
          </a:p>
          <a:p>
            <a:endParaRPr lang="en-CA" sz="2400" dirty="0" smtClean="0"/>
          </a:p>
          <a:p>
            <a:endParaRPr lang="en-C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80173" y="969690"/>
            <a:ext cx="1435713" cy="1439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6456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Acute Toxicity Products</a:t>
            </a:r>
            <a:endParaRPr lang="en-CA" dirty="0"/>
          </a:p>
        </p:txBody>
      </p:sp>
      <p:sp>
        <p:nvSpPr>
          <p:cNvPr id="2" name="Content Placeholder 1"/>
          <p:cNvSpPr>
            <a:spLocks noGrp="1"/>
          </p:cNvSpPr>
          <p:nvPr>
            <p:ph sz="quarter" idx="1"/>
          </p:nvPr>
        </p:nvSpPr>
        <p:spPr>
          <a:xfrm>
            <a:off x="193040" y="2028825"/>
            <a:ext cx="8265160" cy="3924936"/>
          </a:xfrm>
        </p:spPr>
        <p:txBody>
          <a:bodyPr>
            <a:normAutofit fontScale="92500"/>
          </a:bodyPr>
          <a:lstStyle/>
          <a:p>
            <a:pPr marL="0" indent="0">
              <a:buNone/>
            </a:pPr>
            <a:r>
              <a:rPr lang="en-CA" b="1" dirty="0" smtClean="0"/>
              <a:t>Handling</a:t>
            </a:r>
          </a:p>
          <a:p>
            <a:pPr>
              <a:buFont typeface="Arial" pitchFamily="34" charset="0"/>
              <a:buChar char="•"/>
            </a:pPr>
            <a:r>
              <a:rPr lang="en-CA" dirty="0" smtClean="0"/>
              <a:t>Avoid release </a:t>
            </a:r>
            <a:r>
              <a:rPr lang="en-CA" dirty="0"/>
              <a:t>into the </a:t>
            </a:r>
            <a:r>
              <a:rPr lang="en-CA" dirty="0" smtClean="0"/>
              <a:t>air. </a:t>
            </a:r>
            <a:r>
              <a:rPr lang="en-CA" dirty="0"/>
              <a:t>Use only in well-ventilated </a:t>
            </a:r>
            <a:r>
              <a:rPr lang="en-CA" dirty="0" smtClean="0"/>
              <a:t>areas.  </a:t>
            </a:r>
            <a:br>
              <a:rPr lang="en-CA" dirty="0" smtClean="0"/>
            </a:br>
            <a:r>
              <a:rPr lang="en-CA" dirty="0" smtClean="0"/>
              <a:t>Keep </a:t>
            </a:r>
            <a:r>
              <a:rPr lang="en-CA" dirty="0"/>
              <a:t>containers tightly closed when not in use</a:t>
            </a:r>
            <a:r>
              <a:rPr lang="en-CA" dirty="0" smtClean="0"/>
              <a:t>. </a:t>
            </a:r>
          </a:p>
          <a:p>
            <a:pPr>
              <a:buFont typeface="Arial" pitchFamily="34" charset="0"/>
              <a:buChar char="•"/>
            </a:pPr>
            <a:r>
              <a:rPr lang="en-CA" dirty="0" smtClean="0"/>
              <a:t>Use smallest amount possible. </a:t>
            </a:r>
            <a:endParaRPr lang="en-CA" dirty="0"/>
          </a:p>
          <a:p>
            <a:pPr lvl="0">
              <a:buFont typeface="Arial" pitchFamily="34" charset="0"/>
              <a:buChar char="•"/>
            </a:pPr>
            <a:r>
              <a:rPr lang="en-CA" dirty="0" smtClean="0"/>
              <a:t>Maintain </a:t>
            </a:r>
            <a:r>
              <a:rPr lang="en-CA" dirty="0"/>
              <a:t>good housekeeping (e.g</a:t>
            </a:r>
            <a:r>
              <a:rPr lang="en-CA" dirty="0" smtClean="0"/>
              <a:t>., </a:t>
            </a:r>
            <a:r>
              <a:rPr lang="en-CA" dirty="0"/>
              <a:t>clean surfaces, no accumulation of dust</a:t>
            </a:r>
            <a:r>
              <a:rPr lang="en-CA" dirty="0" smtClean="0"/>
              <a:t>).</a:t>
            </a:r>
          </a:p>
          <a:p>
            <a:pPr lvl="0">
              <a:buFont typeface="Arial" pitchFamily="34" charset="0"/>
              <a:buChar char="•"/>
            </a:pPr>
            <a:r>
              <a:rPr lang="en-CA" dirty="0"/>
              <a:t>Inspect </a:t>
            </a:r>
            <a:r>
              <a:rPr lang="en-CA" dirty="0" smtClean="0"/>
              <a:t>containers </a:t>
            </a:r>
            <a:r>
              <a:rPr lang="en-CA" dirty="0"/>
              <a:t>for damage or leaks before handling. </a:t>
            </a:r>
            <a:endParaRPr lang="en-CA" dirty="0" smtClean="0"/>
          </a:p>
          <a:p>
            <a:pPr lvl="0">
              <a:buFont typeface="Arial" pitchFamily="34" charset="0"/>
              <a:buChar char="•"/>
            </a:pPr>
            <a:r>
              <a:rPr lang="en-CA" dirty="0" smtClean="0"/>
              <a:t>Never </a:t>
            </a:r>
            <a:r>
              <a:rPr lang="en-CA" dirty="0"/>
              <a:t>eat, drink, smoke or chew gum in work areas where </a:t>
            </a:r>
            <a:r>
              <a:rPr lang="en-CA" dirty="0" smtClean="0"/>
              <a:t>toxic products </a:t>
            </a:r>
            <a:r>
              <a:rPr lang="en-CA" dirty="0"/>
              <a:t>are used.</a:t>
            </a:r>
          </a:p>
          <a:p>
            <a:pPr lvl="0">
              <a:buFont typeface="Arial" pitchFamily="34" charset="0"/>
              <a:buChar char="•"/>
            </a:pPr>
            <a:r>
              <a:rPr lang="en-CA" dirty="0"/>
              <a:t>Report spills, leaks or problems with control measures immediately</a:t>
            </a:r>
            <a:r>
              <a:rPr lang="en-CA" dirty="0" smtClean="0"/>
              <a:t>.</a:t>
            </a:r>
          </a:p>
          <a:p>
            <a:pPr lvl="0"/>
            <a:endParaRPr lang="en-CA" dirty="0" smtClean="0"/>
          </a:p>
          <a:p>
            <a:pPr lvl="0"/>
            <a:endParaRPr lang="en-CA" dirty="0"/>
          </a:p>
          <a:p>
            <a:pPr lvl="0"/>
            <a:endParaRPr lang="en-C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61148" y="950640"/>
            <a:ext cx="1435713" cy="1439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9098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Acute Toxicity Products</a:t>
            </a:r>
            <a:endParaRPr lang="en-CA" dirty="0"/>
          </a:p>
        </p:txBody>
      </p:sp>
      <p:sp>
        <p:nvSpPr>
          <p:cNvPr id="2" name="Content Placeholder 1"/>
          <p:cNvSpPr>
            <a:spLocks noGrp="1"/>
          </p:cNvSpPr>
          <p:nvPr>
            <p:ph sz="quarter" idx="1"/>
          </p:nvPr>
        </p:nvSpPr>
        <p:spPr>
          <a:xfrm>
            <a:off x="154939" y="1889397"/>
            <a:ext cx="8446801" cy="4117998"/>
          </a:xfrm>
        </p:spPr>
        <p:txBody>
          <a:bodyPr>
            <a:normAutofit fontScale="92500" lnSpcReduction="20000"/>
          </a:bodyPr>
          <a:lstStyle/>
          <a:p>
            <a:pPr marL="0" indent="0">
              <a:buNone/>
            </a:pPr>
            <a:r>
              <a:rPr lang="en-CA" b="1" dirty="0" smtClean="0"/>
              <a:t>Storage</a:t>
            </a:r>
          </a:p>
          <a:p>
            <a:pPr lvl="0">
              <a:buFont typeface="Arial" pitchFamily="34" charset="0"/>
              <a:buChar char="•"/>
            </a:pPr>
            <a:r>
              <a:rPr lang="en-CA" dirty="0"/>
              <a:t>Store in a cool, dry, well-ventilated area, away from direct </a:t>
            </a:r>
            <a:r>
              <a:rPr lang="en-CA" dirty="0" smtClean="0"/>
              <a:t/>
            </a:r>
            <a:br>
              <a:rPr lang="en-CA" dirty="0" smtClean="0"/>
            </a:br>
            <a:r>
              <a:rPr lang="en-CA" dirty="0" smtClean="0"/>
              <a:t>sunlight </a:t>
            </a:r>
            <a:r>
              <a:rPr lang="en-CA" dirty="0"/>
              <a:t>and exit paths.  Post warning signs.  </a:t>
            </a:r>
          </a:p>
          <a:p>
            <a:pPr lvl="0">
              <a:buFont typeface="Arial" pitchFamily="34" charset="0"/>
              <a:buChar char="•"/>
            </a:pPr>
            <a:r>
              <a:rPr lang="en-CA" dirty="0"/>
              <a:t>Keep away from potential ignition sources such as heat, sparks or open flames.  </a:t>
            </a:r>
            <a:r>
              <a:rPr lang="en-CA" dirty="0" smtClean="0"/>
              <a:t>No </a:t>
            </a:r>
            <a:r>
              <a:rPr lang="en-CA" dirty="0"/>
              <a:t>smoking.  </a:t>
            </a:r>
          </a:p>
          <a:p>
            <a:pPr lvl="0">
              <a:buFont typeface="Arial" pitchFamily="34" charset="0"/>
              <a:buChar char="•"/>
            </a:pPr>
            <a:r>
              <a:rPr lang="en-CA" dirty="0" smtClean="0"/>
              <a:t>Do not stockpile.  </a:t>
            </a:r>
            <a:endParaRPr lang="en-CA" dirty="0"/>
          </a:p>
          <a:p>
            <a:pPr lvl="0">
              <a:buFont typeface="Arial" pitchFamily="34" charset="0"/>
              <a:buChar char="•"/>
            </a:pPr>
            <a:r>
              <a:rPr lang="en-CA" dirty="0"/>
              <a:t>Inspect containers and storage area regularly for signs of </a:t>
            </a:r>
            <a:r>
              <a:rPr lang="en-CA" dirty="0" smtClean="0"/>
              <a:t>leaks </a:t>
            </a:r>
            <a:r>
              <a:rPr lang="en-CA" dirty="0"/>
              <a:t>or damage. </a:t>
            </a:r>
            <a:r>
              <a:rPr lang="en-CA" dirty="0" smtClean="0"/>
              <a:t> Contain </a:t>
            </a:r>
            <a:r>
              <a:rPr lang="en-CA" dirty="0"/>
              <a:t>spills or leaks by storing in trays made from compatible materials.</a:t>
            </a:r>
          </a:p>
          <a:p>
            <a:pPr lvl="0">
              <a:buFont typeface="Arial" pitchFamily="34" charset="0"/>
              <a:buChar char="•"/>
            </a:pPr>
            <a:r>
              <a:rPr lang="en-CA" dirty="0"/>
              <a:t>Keep containers closed and sealed with tight-fitting lids. </a:t>
            </a:r>
            <a:endParaRPr lang="en-CA" dirty="0" smtClean="0"/>
          </a:p>
          <a:p>
            <a:pPr lvl="0">
              <a:buFont typeface="Arial" pitchFamily="34" charset="0"/>
              <a:buChar char="•"/>
            </a:pPr>
            <a:r>
              <a:rPr lang="en-CA" dirty="0" smtClean="0"/>
              <a:t>Empty containers may contain hazardous residue. </a:t>
            </a:r>
          </a:p>
          <a:p>
            <a:pPr lvl="0">
              <a:buFont typeface="Arial" pitchFamily="34" charset="0"/>
              <a:buChar char="•"/>
            </a:pPr>
            <a:r>
              <a:rPr lang="en-CA" dirty="0" smtClean="0"/>
              <a:t>Store containers at a convenient height for handling, below eye level if possible. </a:t>
            </a:r>
            <a:endParaRPr lang="en-CA"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29398" y="810940"/>
            <a:ext cx="1435713" cy="1439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79771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Health Hazard Pictogram</a:t>
            </a:r>
            <a:endParaRPr lang="en-CA" dirty="0"/>
          </a:p>
        </p:txBody>
      </p:sp>
      <p:sp>
        <p:nvSpPr>
          <p:cNvPr id="2" name="Content Placeholder 1"/>
          <p:cNvSpPr>
            <a:spLocks noGrp="1"/>
          </p:cNvSpPr>
          <p:nvPr>
            <p:ph sz="quarter" idx="1"/>
          </p:nvPr>
        </p:nvSpPr>
        <p:spPr>
          <a:xfrm>
            <a:off x="207138" y="1556633"/>
            <a:ext cx="8043744" cy="4558417"/>
          </a:xfrm>
        </p:spPr>
        <p:txBody>
          <a:bodyPr>
            <a:normAutofit fontScale="92500" lnSpcReduction="10000"/>
          </a:bodyPr>
          <a:lstStyle/>
          <a:p>
            <a:pPr marL="0" indent="0">
              <a:buNone/>
            </a:pPr>
            <a:r>
              <a:rPr lang="en-CA" dirty="0" smtClean="0"/>
              <a:t>Pictogram is used for products that cause chronic health effects:</a:t>
            </a:r>
          </a:p>
          <a:p>
            <a:pPr>
              <a:buFont typeface="Arial" pitchFamily="34" charset="0"/>
              <a:buChar char="•"/>
            </a:pPr>
            <a:r>
              <a:rPr lang="en-CA" sz="2200" b="1" dirty="0" smtClean="0"/>
              <a:t>Respiratory or skin sensitization - Respiratory sensitizer – </a:t>
            </a:r>
            <a:br>
              <a:rPr lang="en-CA" sz="2200" b="1" dirty="0" smtClean="0"/>
            </a:br>
            <a:r>
              <a:rPr lang="en-CA" sz="2200" dirty="0" smtClean="0"/>
              <a:t>Asthma-like response</a:t>
            </a:r>
            <a:endParaRPr lang="en-CA" sz="2200" dirty="0"/>
          </a:p>
          <a:p>
            <a:pPr>
              <a:buFont typeface="Arial" pitchFamily="34" charset="0"/>
              <a:buChar char="•"/>
            </a:pPr>
            <a:r>
              <a:rPr lang="en-CA" sz="2200" b="1" dirty="0"/>
              <a:t>Germ cell </a:t>
            </a:r>
            <a:r>
              <a:rPr lang="en-CA" sz="2200" b="1" dirty="0" smtClean="0"/>
              <a:t>mutagenicity - </a:t>
            </a:r>
            <a:r>
              <a:rPr lang="en-CA" sz="2200" dirty="0" smtClean="0"/>
              <a:t>Causes changes to cells that can be passed on to offspring.</a:t>
            </a:r>
          </a:p>
          <a:p>
            <a:pPr>
              <a:buFont typeface="Arial" pitchFamily="34" charset="0"/>
              <a:buChar char="•"/>
            </a:pPr>
            <a:r>
              <a:rPr lang="en-CA" sz="2200" b="1" dirty="0" smtClean="0"/>
              <a:t>Carcinogenicity - </a:t>
            </a:r>
            <a:r>
              <a:rPr lang="en-CA" sz="2200" dirty="0" smtClean="0"/>
              <a:t>Can cause cancer</a:t>
            </a:r>
          </a:p>
          <a:p>
            <a:pPr>
              <a:buFont typeface="Arial" pitchFamily="34" charset="0"/>
              <a:buChar char="•"/>
            </a:pPr>
            <a:r>
              <a:rPr lang="en-CA" sz="2200" b="1" dirty="0" smtClean="0"/>
              <a:t>Reproductive toxicity – </a:t>
            </a:r>
            <a:r>
              <a:rPr lang="en-CA" sz="2200" dirty="0" smtClean="0"/>
              <a:t>Impacts on human fertility, development of unborn children</a:t>
            </a:r>
          </a:p>
          <a:p>
            <a:pPr>
              <a:buFont typeface="Arial" pitchFamily="34" charset="0"/>
              <a:buChar char="•"/>
            </a:pPr>
            <a:r>
              <a:rPr lang="en-CA" sz="2200" b="1" dirty="0" smtClean="0"/>
              <a:t>Specific Target Organ Toxicity (STOT) </a:t>
            </a:r>
            <a:r>
              <a:rPr lang="en-CA" sz="2200" b="1" dirty="0"/>
              <a:t>– single </a:t>
            </a:r>
            <a:r>
              <a:rPr lang="en-CA" sz="2200" b="1" dirty="0" smtClean="0"/>
              <a:t>exposure - </a:t>
            </a:r>
            <a:r>
              <a:rPr lang="en-CA" sz="2200" dirty="0" smtClean="0"/>
              <a:t>Impact on specific organs or systems following an exposure</a:t>
            </a:r>
            <a:endParaRPr lang="en-CA" sz="2200" dirty="0"/>
          </a:p>
          <a:p>
            <a:pPr>
              <a:buFont typeface="Arial" pitchFamily="34" charset="0"/>
              <a:buChar char="•"/>
            </a:pPr>
            <a:r>
              <a:rPr lang="en-CA" sz="2200" b="1" dirty="0"/>
              <a:t>STOT – repeated </a:t>
            </a:r>
            <a:r>
              <a:rPr lang="en-CA" sz="2200" b="1" dirty="0" smtClean="0"/>
              <a:t>exposure - </a:t>
            </a:r>
            <a:r>
              <a:rPr lang="en-CA" sz="2200" dirty="0" smtClean="0"/>
              <a:t>Impact on specific organs or systems following repeated exposure</a:t>
            </a:r>
            <a:endParaRPr lang="en-CA" sz="2200" dirty="0"/>
          </a:p>
          <a:p>
            <a:pPr>
              <a:buFont typeface="Arial" pitchFamily="34" charset="0"/>
              <a:buChar char="•"/>
            </a:pPr>
            <a:r>
              <a:rPr lang="en-CA" sz="2200" b="1" dirty="0"/>
              <a:t>Aspiration </a:t>
            </a:r>
            <a:r>
              <a:rPr lang="en-CA" sz="2200" b="1" dirty="0" smtClean="0"/>
              <a:t>hazard - </a:t>
            </a:r>
            <a:r>
              <a:rPr lang="en-CA" sz="2200" dirty="0" smtClean="0"/>
              <a:t> When products can enter the lungs and cause serious lung injury</a:t>
            </a:r>
            <a:endParaRPr lang="en-CA" sz="22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97800" y="913560"/>
            <a:ext cx="1282876" cy="1282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46084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790228"/>
            <a:ext cx="7357406" cy="685800"/>
          </a:xfrm>
        </p:spPr>
        <p:txBody>
          <a:bodyPr>
            <a:normAutofit fontScale="90000"/>
          </a:bodyPr>
          <a:lstStyle/>
          <a:p>
            <a:pPr algn="l"/>
            <a:r>
              <a:rPr lang="en-CA" dirty="0" smtClean="0"/>
              <a:t>Health Hazard Products</a:t>
            </a:r>
            <a:endParaRPr lang="en-CA" dirty="0"/>
          </a:p>
        </p:txBody>
      </p:sp>
      <p:sp>
        <p:nvSpPr>
          <p:cNvPr id="2" name="Content Placeholder 1"/>
          <p:cNvSpPr>
            <a:spLocks noGrp="1"/>
          </p:cNvSpPr>
          <p:nvPr>
            <p:ph sz="quarter" idx="1"/>
          </p:nvPr>
        </p:nvSpPr>
        <p:spPr>
          <a:xfrm>
            <a:off x="416687" y="1556633"/>
            <a:ext cx="8051037" cy="4491742"/>
          </a:xfrm>
        </p:spPr>
        <p:txBody>
          <a:bodyPr>
            <a:normAutofit fontScale="92500" lnSpcReduction="10000"/>
          </a:bodyPr>
          <a:lstStyle/>
          <a:p>
            <a:pPr marL="0" indent="0">
              <a:buNone/>
            </a:pPr>
            <a:r>
              <a:rPr lang="en-CA" b="1" dirty="0" smtClean="0"/>
              <a:t>Handling</a:t>
            </a:r>
          </a:p>
          <a:p>
            <a:pPr lvl="0">
              <a:buFont typeface="Arial" pitchFamily="34" charset="0"/>
              <a:buChar char="•"/>
            </a:pPr>
            <a:r>
              <a:rPr lang="en-CA" dirty="0" smtClean="0"/>
              <a:t>Prevent release into </a:t>
            </a:r>
            <a:r>
              <a:rPr lang="en-CA" dirty="0"/>
              <a:t>the </a:t>
            </a:r>
            <a:r>
              <a:rPr lang="en-CA" dirty="0" smtClean="0"/>
              <a:t>air</a:t>
            </a:r>
            <a:r>
              <a:rPr lang="en-CA" dirty="0"/>
              <a:t>. </a:t>
            </a:r>
            <a:r>
              <a:rPr lang="en-CA" dirty="0" smtClean="0"/>
              <a:t>Use </a:t>
            </a:r>
            <a:r>
              <a:rPr lang="en-CA" dirty="0"/>
              <a:t>only in well-ventilated </a:t>
            </a:r>
            <a:r>
              <a:rPr lang="en-CA" dirty="0" smtClean="0"/>
              <a:t/>
            </a:r>
            <a:br>
              <a:rPr lang="en-CA" dirty="0" smtClean="0"/>
            </a:br>
            <a:r>
              <a:rPr lang="en-CA" dirty="0" smtClean="0"/>
              <a:t>areas. Keep amount used to a minimum.</a:t>
            </a:r>
          </a:p>
          <a:p>
            <a:pPr lvl="0">
              <a:buFont typeface="Arial" pitchFamily="34" charset="0"/>
              <a:buChar char="•"/>
            </a:pPr>
            <a:r>
              <a:rPr lang="en-CA" dirty="0" smtClean="0"/>
              <a:t>Avoid </a:t>
            </a:r>
            <a:r>
              <a:rPr lang="en-CA" dirty="0"/>
              <a:t>repeated or prolonged skin contact with product or with contaminated equipment/surfaces. </a:t>
            </a:r>
            <a:endParaRPr lang="en-CA" dirty="0" smtClean="0"/>
          </a:p>
          <a:p>
            <a:pPr lvl="0">
              <a:buFont typeface="Arial" pitchFamily="34" charset="0"/>
              <a:buChar char="•"/>
            </a:pPr>
            <a:r>
              <a:rPr lang="en-CA" dirty="0" smtClean="0"/>
              <a:t>Keep </a:t>
            </a:r>
            <a:r>
              <a:rPr lang="en-CA" dirty="0"/>
              <a:t>work surfaces clean. </a:t>
            </a:r>
            <a:r>
              <a:rPr lang="en-CA" dirty="0" smtClean="0"/>
              <a:t>Wipe </a:t>
            </a:r>
            <a:r>
              <a:rPr lang="en-CA" dirty="0"/>
              <a:t>up spills</a:t>
            </a:r>
            <a:r>
              <a:rPr lang="en-CA" dirty="0" smtClean="0"/>
              <a:t>. Prevent </a:t>
            </a:r>
            <a:r>
              <a:rPr lang="en-CA" dirty="0"/>
              <a:t>accumulation of dust or other forms of residue</a:t>
            </a:r>
            <a:r>
              <a:rPr lang="en-CA" dirty="0" smtClean="0"/>
              <a:t>. </a:t>
            </a:r>
            <a:r>
              <a:rPr lang="en-CA" dirty="0"/>
              <a:t>Prevent contamination of surfaces that unprotected personnel may use. </a:t>
            </a:r>
          </a:p>
          <a:p>
            <a:pPr lvl="0">
              <a:buFont typeface="Arial" pitchFamily="34" charset="0"/>
              <a:buChar char="•"/>
            </a:pPr>
            <a:r>
              <a:rPr lang="en-CA" dirty="0"/>
              <a:t>Inspect all containers for damage or leaks before handling.  </a:t>
            </a:r>
            <a:r>
              <a:rPr lang="en-CA" dirty="0" smtClean="0"/>
              <a:t/>
            </a:r>
            <a:br>
              <a:rPr lang="en-CA" dirty="0" smtClean="0"/>
            </a:br>
            <a:r>
              <a:rPr lang="en-CA" dirty="0" smtClean="0"/>
              <a:t>Keep </a:t>
            </a:r>
            <a:r>
              <a:rPr lang="en-CA" dirty="0"/>
              <a:t>containers tightly closed when not in use or empty. </a:t>
            </a:r>
          </a:p>
          <a:p>
            <a:pPr lvl="0">
              <a:buFont typeface="Arial" pitchFamily="34" charset="0"/>
              <a:buChar char="•"/>
            </a:pPr>
            <a:r>
              <a:rPr lang="en-CA" dirty="0" smtClean="0"/>
              <a:t>Immediately </a:t>
            </a:r>
            <a:r>
              <a:rPr lang="en-CA" dirty="0"/>
              <a:t>report leaks, spills or failures of the safety equipment (e.g</a:t>
            </a:r>
            <a:r>
              <a:rPr lang="en-CA" dirty="0" smtClean="0"/>
              <a:t>., </a:t>
            </a:r>
            <a:r>
              <a:rPr lang="en-CA" dirty="0"/>
              <a:t>ventilation system). In the event of a spill or leak, exit the area immediately. </a:t>
            </a:r>
          </a:p>
          <a:p>
            <a:pPr marL="0" indent="0">
              <a:buNone/>
            </a:pPr>
            <a:endParaRPr lang="en-C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50944" y="983407"/>
            <a:ext cx="1315293" cy="13152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2064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1777" y="879128"/>
            <a:ext cx="7357406" cy="685800"/>
          </a:xfrm>
        </p:spPr>
        <p:txBody>
          <a:bodyPr>
            <a:normAutofit fontScale="90000"/>
          </a:bodyPr>
          <a:lstStyle/>
          <a:p>
            <a:pPr algn="l"/>
            <a:r>
              <a:rPr lang="en-CA" dirty="0" smtClean="0"/>
              <a:t>Health Hazard Products</a:t>
            </a:r>
            <a:endParaRPr lang="en-CA" dirty="0"/>
          </a:p>
        </p:txBody>
      </p:sp>
      <p:sp>
        <p:nvSpPr>
          <p:cNvPr id="2" name="Content Placeholder 1"/>
          <p:cNvSpPr>
            <a:spLocks noGrp="1"/>
          </p:cNvSpPr>
          <p:nvPr>
            <p:ph sz="quarter" idx="1"/>
          </p:nvPr>
        </p:nvSpPr>
        <p:spPr>
          <a:xfrm>
            <a:off x="416688" y="1518533"/>
            <a:ext cx="8181212" cy="4873752"/>
          </a:xfrm>
        </p:spPr>
        <p:txBody>
          <a:bodyPr>
            <a:normAutofit/>
          </a:bodyPr>
          <a:lstStyle/>
          <a:p>
            <a:pPr marL="0" lvl="0" indent="0">
              <a:buNone/>
            </a:pPr>
            <a:r>
              <a:rPr lang="en-CA" b="1" dirty="0" smtClean="0"/>
              <a:t>Storage</a:t>
            </a:r>
          </a:p>
          <a:p>
            <a:pPr>
              <a:buFont typeface="Arial" pitchFamily="34" charset="0"/>
              <a:buChar char="•"/>
            </a:pPr>
            <a:r>
              <a:rPr lang="en-CA" sz="2000" dirty="0" smtClean="0"/>
              <a:t>Inspect </a:t>
            </a:r>
            <a:r>
              <a:rPr lang="en-CA" sz="2000" dirty="0"/>
              <a:t>containers and storage area regularly for </a:t>
            </a:r>
            <a:r>
              <a:rPr lang="en-CA" sz="2000" dirty="0" smtClean="0"/>
              <a:t>signs</a:t>
            </a:r>
            <a:br>
              <a:rPr lang="en-CA" sz="2000" dirty="0" smtClean="0"/>
            </a:br>
            <a:r>
              <a:rPr lang="en-CA" sz="2000" dirty="0" smtClean="0"/>
              <a:t>of leaks </a:t>
            </a:r>
            <a:br>
              <a:rPr lang="en-CA" sz="2000" dirty="0" smtClean="0"/>
            </a:br>
            <a:r>
              <a:rPr lang="en-CA" sz="2000" dirty="0" smtClean="0"/>
              <a:t>or </a:t>
            </a:r>
            <a:r>
              <a:rPr lang="en-CA" sz="2000" dirty="0"/>
              <a:t>damage.  Store in the original, </a:t>
            </a:r>
            <a:r>
              <a:rPr lang="en-CA" sz="2000" dirty="0" smtClean="0"/>
              <a:t>labelled </a:t>
            </a:r>
            <a:r>
              <a:rPr lang="en-CA" sz="2000" dirty="0"/>
              <a:t>shipping container. </a:t>
            </a:r>
            <a:r>
              <a:rPr lang="en-CA" sz="2000" dirty="0" smtClean="0"/>
              <a:t> </a:t>
            </a:r>
          </a:p>
          <a:p>
            <a:pPr>
              <a:buFont typeface="Arial" pitchFamily="34" charset="0"/>
              <a:buChar char="•"/>
            </a:pPr>
            <a:r>
              <a:rPr lang="en-CA" sz="2000" dirty="0" smtClean="0"/>
              <a:t>Do not stockpile.  </a:t>
            </a:r>
          </a:p>
          <a:p>
            <a:pPr lvl="0">
              <a:buFont typeface="Arial" pitchFamily="34" charset="0"/>
              <a:buChar char="•"/>
            </a:pPr>
            <a:r>
              <a:rPr lang="en-CA" sz="2000" dirty="0" smtClean="0"/>
              <a:t>Keep cool and dry, in a well-ventilated area and away from direct sunlight.   Post warning signs.  </a:t>
            </a:r>
          </a:p>
          <a:p>
            <a:pPr lvl="0">
              <a:buFont typeface="Arial" pitchFamily="34" charset="0"/>
              <a:buChar char="•"/>
            </a:pPr>
            <a:r>
              <a:rPr lang="en-CA" sz="2000" dirty="0" smtClean="0"/>
              <a:t>Store on shelves closest to floor level (avoid storage above eye level). </a:t>
            </a:r>
          </a:p>
          <a:p>
            <a:pPr>
              <a:buFont typeface="Arial" pitchFamily="34" charset="0"/>
              <a:buChar char="•"/>
            </a:pPr>
            <a:r>
              <a:rPr lang="en-CA" sz="2000" dirty="0" smtClean="0"/>
              <a:t>Keep </a:t>
            </a:r>
            <a:r>
              <a:rPr lang="en-CA" sz="2000" dirty="0"/>
              <a:t>containers closed. </a:t>
            </a:r>
            <a:r>
              <a:rPr lang="en-CA" sz="2000" dirty="0" smtClean="0"/>
              <a:t> Keep </a:t>
            </a:r>
            <a:r>
              <a:rPr lang="en-CA" sz="2000" dirty="0"/>
              <a:t>in closed containers </a:t>
            </a:r>
            <a:r>
              <a:rPr lang="en-CA" sz="2000" dirty="0" smtClean="0"/>
              <a:t>with</a:t>
            </a:r>
            <a:br>
              <a:rPr lang="en-CA" sz="2000" dirty="0" smtClean="0"/>
            </a:br>
            <a:r>
              <a:rPr lang="en-CA" sz="2000" dirty="0" smtClean="0"/>
              <a:t>tight</a:t>
            </a:r>
            <a:r>
              <a:rPr lang="en-CA" sz="2000" dirty="0"/>
              <a:t>-fitting lids.  </a:t>
            </a:r>
          </a:p>
          <a:p>
            <a:pPr lvl="0">
              <a:buFont typeface="Arial" pitchFamily="34" charset="0"/>
              <a:buChar char="•"/>
            </a:pPr>
            <a:r>
              <a:rPr lang="en-CA" sz="2000" dirty="0" smtClean="0"/>
              <a:t>Empty </a:t>
            </a:r>
            <a:r>
              <a:rPr lang="en-CA" sz="2000" dirty="0"/>
              <a:t>containers may contain hazardous </a:t>
            </a:r>
            <a:r>
              <a:rPr lang="en-CA" sz="2000" dirty="0" smtClean="0"/>
              <a:t>residue.</a:t>
            </a:r>
            <a:br>
              <a:rPr lang="en-CA" sz="2000" dirty="0" smtClean="0"/>
            </a:br>
            <a:r>
              <a:rPr lang="en-CA" sz="2000" dirty="0" smtClean="0"/>
              <a:t>Store </a:t>
            </a:r>
            <a:r>
              <a:rPr lang="en-CA" sz="2000" dirty="0"/>
              <a:t>separately. </a:t>
            </a:r>
            <a:r>
              <a:rPr lang="en-CA" sz="2000" dirty="0" smtClean="0"/>
              <a:t> </a:t>
            </a:r>
            <a:endParaRPr lang="en-CA" sz="2000" dirty="0"/>
          </a:p>
          <a:p>
            <a:pPr marL="0" indent="0">
              <a:buNone/>
            </a:pPr>
            <a:endParaRPr lang="en-C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1600" y="1192957"/>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686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Exclamation Mark</a:t>
            </a:r>
            <a:endParaRPr lang="en-CA" dirty="0"/>
          </a:p>
        </p:txBody>
      </p:sp>
      <p:sp>
        <p:nvSpPr>
          <p:cNvPr id="2" name="Content Placeholder 1"/>
          <p:cNvSpPr>
            <a:spLocks noGrp="1"/>
          </p:cNvSpPr>
          <p:nvPr>
            <p:ph sz="quarter" idx="1"/>
          </p:nvPr>
        </p:nvSpPr>
        <p:spPr>
          <a:xfrm>
            <a:off x="240665" y="1752600"/>
            <a:ext cx="7924800" cy="4115435"/>
          </a:xfrm>
        </p:spPr>
        <p:txBody>
          <a:bodyPr>
            <a:normAutofit/>
          </a:bodyPr>
          <a:lstStyle/>
          <a:p>
            <a:pPr marL="0" indent="0">
              <a:buNone/>
            </a:pPr>
            <a:r>
              <a:rPr lang="en-CA" sz="2000" dirty="0" smtClean="0"/>
              <a:t>The hazard classes that use this pictogram are:</a:t>
            </a:r>
          </a:p>
          <a:p>
            <a:pPr>
              <a:buFont typeface="Arial" pitchFamily="34" charset="0"/>
              <a:buChar char="•"/>
            </a:pPr>
            <a:r>
              <a:rPr lang="en-CA" sz="2000" b="1" dirty="0" smtClean="0"/>
              <a:t>Respiratory or skin sensitization - Skin sensitizer (Category 1, 1A and 1B) - </a:t>
            </a:r>
            <a:r>
              <a:rPr lang="en-CA" sz="2000" dirty="0" smtClean="0"/>
              <a:t>Causes allergy response by skin (redness, itching, swelling, etc.)  </a:t>
            </a:r>
          </a:p>
          <a:p>
            <a:pPr>
              <a:buFont typeface="Arial" pitchFamily="34" charset="0"/>
              <a:buChar char="•"/>
            </a:pPr>
            <a:r>
              <a:rPr lang="en-CA" sz="2000" b="1" dirty="0" smtClean="0"/>
              <a:t>Specific target organ toxicity - Single exposure (Category 3) – </a:t>
            </a:r>
            <a:r>
              <a:rPr lang="en-CA" sz="2000" dirty="0" smtClean="0"/>
              <a:t>e.g., coughing</a:t>
            </a:r>
            <a:endParaRPr lang="en-CA" sz="2000" dirty="0"/>
          </a:p>
          <a:p>
            <a:pPr>
              <a:buFont typeface="Arial" pitchFamily="34" charset="0"/>
              <a:buChar char="•"/>
            </a:pPr>
            <a:r>
              <a:rPr lang="en-CA" sz="2000" b="1" dirty="0" smtClean="0"/>
              <a:t>Skin corrosion/irritation - Skin irritation (Category 2) – </a:t>
            </a:r>
            <a:r>
              <a:rPr lang="en-CA" sz="2000" dirty="0" smtClean="0"/>
              <a:t>e.g., redness or inflammation that is reversible</a:t>
            </a:r>
            <a:endParaRPr lang="en-CA" sz="2000" dirty="0"/>
          </a:p>
          <a:p>
            <a:pPr>
              <a:buFont typeface="Arial" pitchFamily="34" charset="0"/>
              <a:buChar char="•"/>
            </a:pPr>
            <a:r>
              <a:rPr lang="en-CA" sz="2000" b="1" dirty="0" smtClean="0"/>
              <a:t>Serious eye damage/eye irritation - Eye irritation (Category 2 and 2A) –</a:t>
            </a:r>
            <a:r>
              <a:rPr lang="en-CA" sz="2000" dirty="0" smtClean="0"/>
              <a:t> e.g., effects that are reversible within 21 days; also severe skin irritants</a:t>
            </a:r>
          </a:p>
          <a:p>
            <a:pPr>
              <a:buFont typeface="Arial" pitchFamily="34" charset="0"/>
              <a:buChar char="•"/>
            </a:pPr>
            <a:r>
              <a:rPr lang="en-CA" sz="2000" b="1" dirty="0" smtClean="0"/>
              <a:t>Acute toxicity - Oral, Dermal, Inhalation (Category 4) –</a:t>
            </a:r>
            <a:r>
              <a:rPr lang="en-CA" sz="2000" dirty="0" smtClean="0"/>
              <a:t> products that may be harmful if inhaled, swallowed or by skin contact</a:t>
            </a:r>
          </a:p>
          <a:p>
            <a:endParaRPr lang="en-CA"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79263" y="836302"/>
            <a:ext cx="1348773" cy="13487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0230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Exclamation Mark Products</a:t>
            </a:r>
            <a:endParaRPr lang="en-CA" dirty="0"/>
          </a:p>
        </p:txBody>
      </p:sp>
      <p:sp>
        <p:nvSpPr>
          <p:cNvPr id="2" name="Content Placeholder 1"/>
          <p:cNvSpPr>
            <a:spLocks noGrp="1"/>
          </p:cNvSpPr>
          <p:nvPr>
            <p:ph sz="quarter" idx="1"/>
          </p:nvPr>
        </p:nvSpPr>
        <p:spPr/>
        <p:txBody>
          <a:bodyPr>
            <a:normAutofit lnSpcReduction="10000"/>
          </a:bodyPr>
          <a:lstStyle/>
          <a:p>
            <a:pPr marL="0" indent="0">
              <a:buNone/>
            </a:pPr>
            <a:r>
              <a:rPr lang="en-CA" b="1" dirty="0" smtClean="0"/>
              <a:t>Handling</a:t>
            </a:r>
          </a:p>
          <a:p>
            <a:pPr lvl="0">
              <a:buFont typeface="Arial" pitchFamily="34" charset="0"/>
              <a:buChar char="•"/>
            </a:pPr>
            <a:r>
              <a:rPr lang="en-CA" dirty="0" smtClean="0"/>
              <a:t>Prevent </a:t>
            </a:r>
            <a:r>
              <a:rPr lang="en-CA" dirty="0"/>
              <a:t>release into the workplace air. Use only in </a:t>
            </a:r>
            <a:r>
              <a:rPr lang="en-CA" dirty="0" smtClean="0"/>
              <a:t/>
            </a:r>
            <a:br>
              <a:rPr lang="en-CA" dirty="0" smtClean="0"/>
            </a:br>
            <a:r>
              <a:rPr lang="en-CA" dirty="0" smtClean="0"/>
              <a:t>well-ventilated </a:t>
            </a:r>
            <a:r>
              <a:rPr lang="en-CA" dirty="0"/>
              <a:t>areas. </a:t>
            </a:r>
            <a:endParaRPr lang="en-CA" dirty="0" smtClean="0"/>
          </a:p>
          <a:p>
            <a:pPr lvl="0">
              <a:buFont typeface="Arial" pitchFamily="34" charset="0"/>
              <a:buChar char="•"/>
            </a:pPr>
            <a:r>
              <a:rPr lang="en-CA" dirty="0" smtClean="0"/>
              <a:t>Avoid </a:t>
            </a:r>
            <a:r>
              <a:rPr lang="en-CA" dirty="0"/>
              <a:t>repeated or prolonged skin contact with product or with contaminated equipment/surfaces. </a:t>
            </a:r>
          </a:p>
          <a:p>
            <a:pPr lvl="0">
              <a:buFont typeface="Arial" pitchFamily="34" charset="0"/>
              <a:buChar char="•"/>
            </a:pPr>
            <a:r>
              <a:rPr lang="en-CA" dirty="0"/>
              <a:t>Keep work surfaces clean. </a:t>
            </a:r>
            <a:r>
              <a:rPr lang="en-CA" dirty="0" smtClean="0"/>
              <a:t>Wipe </a:t>
            </a:r>
            <a:r>
              <a:rPr lang="en-CA" dirty="0"/>
              <a:t>up spills.  Prevent accumulation of dust or other forms of residue. </a:t>
            </a:r>
            <a:r>
              <a:rPr lang="en-CA" dirty="0" smtClean="0"/>
              <a:t>Prevent </a:t>
            </a:r>
            <a:r>
              <a:rPr lang="en-CA" dirty="0"/>
              <a:t>contamination of surfaces that unprotected personnel may use. </a:t>
            </a:r>
          </a:p>
          <a:p>
            <a:pPr lvl="0">
              <a:buFont typeface="Arial" pitchFamily="34" charset="0"/>
              <a:buChar char="•"/>
            </a:pPr>
            <a:r>
              <a:rPr lang="en-CA" dirty="0"/>
              <a:t>Inspect all containers for damage or leaks before handling.  </a:t>
            </a:r>
          </a:p>
          <a:p>
            <a:pPr marL="0" indent="0">
              <a:buNone/>
            </a:pPr>
            <a:endParaRPr lang="en-CA" dirty="0"/>
          </a:p>
          <a:p>
            <a:endParaRPr lang="en-CA"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07894" y="1312590"/>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5355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Exclamation Mark Products</a:t>
            </a:r>
            <a:endParaRPr lang="en-CA" dirty="0"/>
          </a:p>
        </p:txBody>
      </p:sp>
      <p:sp>
        <p:nvSpPr>
          <p:cNvPr id="2" name="Content Placeholder 1"/>
          <p:cNvSpPr>
            <a:spLocks noGrp="1"/>
          </p:cNvSpPr>
          <p:nvPr>
            <p:ph sz="quarter" idx="1"/>
          </p:nvPr>
        </p:nvSpPr>
        <p:spPr/>
        <p:txBody>
          <a:bodyPr>
            <a:normAutofit/>
          </a:bodyPr>
          <a:lstStyle/>
          <a:p>
            <a:pPr marL="0" indent="0">
              <a:buNone/>
            </a:pPr>
            <a:r>
              <a:rPr lang="en-CA" b="1" dirty="0" smtClean="0"/>
              <a:t>Storage</a:t>
            </a:r>
          </a:p>
          <a:p>
            <a:pPr>
              <a:buFont typeface="Arial" pitchFamily="34" charset="0"/>
              <a:buChar char="•"/>
            </a:pPr>
            <a:r>
              <a:rPr lang="en-CA" dirty="0" smtClean="0"/>
              <a:t>Inspect containers and storage area regularly for signs of leakage or damage.  Store in the original, labelled shipping container. </a:t>
            </a:r>
          </a:p>
          <a:p>
            <a:pPr>
              <a:buFont typeface="Arial" pitchFamily="34" charset="0"/>
              <a:buChar char="•"/>
            </a:pPr>
            <a:r>
              <a:rPr lang="en-CA" dirty="0" smtClean="0"/>
              <a:t>Keep </a:t>
            </a:r>
            <a:r>
              <a:rPr lang="en-CA" dirty="0"/>
              <a:t>cool and dry, in a well-ventilated area and away from direct sunlight.  </a:t>
            </a:r>
          </a:p>
          <a:p>
            <a:pPr>
              <a:buFont typeface="Arial" pitchFamily="34" charset="0"/>
              <a:buChar char="•"/>
            </a:pPr>
            <a:r>
              <a:rPr lang="en-CA" dirty="0" smtClean="0"/>
              <a:t>Keep </a:t>
            </a:r>
            <a:r>
              <a:rPr lang="en-CA" dirty="0"/>
              <a:t>containers closed</a:t>
            </a:r>
            <a:r>
              <a:rPr lang="en-CA" dirty="0" smtClean="0"/>
              <a:t>.</a:t>
            </a:r>
            <a:endParaRPr lang="en-CA" dirty="0"/>
          </a:p>
          <a:p>
            <a:pPr>
              <a:buFont typeface="Arial" pitchFamily="34" charset="0"/>
              <a:buChar char="•"/>
            </a:pPr>
            <a:r>
              <a:rPr lang="en-CA" dirty="0" smtClean="0"/>
              <a:t>Store away from production areas and away from incompatible materials.</a:t>
            </a:r>
            <a:endParaRPr lang="en-CA" dirty="0"/>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69819" y="1103040"/>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20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6943" y="1166070"/>
            <a:ext cx="8760887" cy="1082180"/>
          </a:xfrm>
        </p:spPr>
        <p:txBody>
          <a:bodyPr>
            <a:normAutofit fontScale="90000"/>
          </a:bodyPr>
          <a:lstStyle/>
          <a:p>
            <a:pPr algn="l"/>
            <a:r>
              <a:rPr lang="en-CA" dirty="0" smtClean="0"/>
              <a:t>Why is it important to work safely with hazardous products?</a:t>
            </a:r>
            <a:endParaRPr lang="en-CA" dirty="0"/>
          </a:p>
        </p:txBody>
      </p:sp>
      <p:sp>
        <p:nvSpPr>
          <p:cNvPr id="7" name="Content Placeholder 6"/>
          <p:cNvSpPr>
            <a:spLocks noGrp="1"/>
          </p:cNvSpPr>
          <p:nvPr>
            <p:ph sz="quarter" idx="1"/>
          </p:nvPr>
        </p:nvSpPr>
        <p:spPr/>
        <p:txBody>
          <a:bodyPr/>
          <a:lstStyle/>
          <a:p>
            <a:endParaRPr lang="en-CA" dirty="0" smtClean="0"/>
          </a:p>
          <a:p>
            <a:pPr>
              <a:buFont typeface="Arial" pitchFamily="34" charset="0"/>
              <a:buChar char="•"/>
            </a:pPr>
            <a:r>
              <a:rPr lang="en-CA" dirty="0" smtClean="0"/>
              <a:t>Everyone in the workplace has responsibilities</a:t>
            </a:r>
          </a:p>
          <a:p>
            <a:pPr>
              <a:buFont typeface="Arial" pitchFamily="34" charset="0"/>
              <a:buChar char="•"/>
            </a:pPr>
            <a:r>
              <a:rPr lang="en-CA" dirty="0" smtClean="0"/>
              <a:t>Prevents injuries or illness in the workplace</a:t>
            </a:r>
          </a:p>
          <a:p>
            <a:pPr>
              <a:buFont typeface="Arial" pitchFamily="34" charset="0"/>
              <a:buChar char="•"/>
            </a:pPr>
            <a:r>
              <a:rPr lang="en-CA" dirty="0" smtClean="0"/>
              <a:t>Some products can cause immediate harm; for others it may not occur until much later when it is too late to change</a:t>
            </a:r>
          </a:p>
          <a:p>
            <a:pPr lvl="0">
              <a:buFont typeface="Arial" pitchFamily="34" charset="0"/>
              <a:buChar char="•"/>
            </a:pPr>
            <a:r>
              <a:rPr lang="en-CA" dirty="0" smtClean="0"/>
              <a:t>Unintentional spread of the product to </a:t>
            </a:r>
            <a:r>
              <a:rPr lang="en-CA" dirty="0"/>
              <a:t>other areas </a:t>
            </a:r>
            <a:r>
              <a:rPr lang="en-CA" dirty="0" smtClean="0"/>
              <a:t>and expose unprotected individuals </a:t>
            </a:r>
            <a:r>
              <a:rPr lang="en-CA" dirty="0"/>
              <a:t>(e.g</a:t>
            </a:r>
            <a:r>
              <a:rPr lang="en-CA" dirty="0" smtClean="0"/>
              <a:t>., </a:t>
            </a:r>
            <a:r>
              <a:rPr lang="en-CA" dirty="0"/>
              <a:t>cafeteria, </a:t>
            </a:r>
            <a:r>
              <a:rPr lang="en-CA" dirty="0" smtClean="0"/>
              <a:t>washrooms</a:t>
            </a:r>
            <a:r>
              <a:rPr lang="en-CA" dirty="0"/>
              <a:t>, </a:t>
            </a:r>
            <a:r>
              <a:rPr lang="en-CA" dirty="0" smtClean="0"/>
              <a:t>or homes)</a:t>
            </a:r>
          </a:p>
          <a:p>
            <a:pPr lvl="0"/>
            <a:endParaRPr lang="en-CA" dirty="0"/>
          </a:p>
          <a:p>
            <a:endParaRPr lang="en-CA" dirty="0"/>
          </a:p>
        </p:txBody>
      </p:sp>
    </p:spTree>
    <p:extLst>
      <p:ext uri="{BB962C8B-B14F-4D97-AF65-F5344CB8AC3E}">
        <p14:creationId xmlns:p14="http://schemas.microsoft.com/office/powerpoint/2010/main" val="2727010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Environment Pictogram</a:t>
            </a:r>
            <a:endParaRPr lang="en-CA" dirty="0"/>
          </a:p>
        </p:txBody>
      </p:sp>
      <p:sp>
        <p:nvSpPr>
          <p:cNvPr id="2" name="Content Placeholder 1"/>
          <p:cNvSpPr>
            <a:spLocks noGrp="1"/>
          </p:cNvSpPr>
          <p:nvPr>
            <p:ph sz="quarter" idx="1"/>
          </p:nvPr>
        </p:nvSpPr>
        <p:spPr>
          <a:xfrm>
            <a:off x="193040" y="2060847"/>
            <a:ext cx="7312660" cy="3892913"/>
          </a:xfrm>
        </p:spPr>
        <p:txBody>
          <a:bodyPr>
            <a:normAutofit/>
          </a:bodyPr>
          <a:lstStyle/>
          <a:p>
            <a:r>
              <a:rPr lang="en-CA" dirty="0" smtClean="0"/>
              <a:t>Pictogram is used for substances that </a:t>
            </a:r>
            <a:r>
              <a:rPr lang="en-CA" dirty="0"/>
              <a:t>can have </a:t>
            </a:r>
            <a:r>
              <a:rPr lang="en-CA" dirty="0" smtClean="0"/>
              <a:t>an </a:t>
            </a:r>
            <a:br>
              <a:rPr lang="en-CA" dirty="0" smtClean="0"/>
            </a:br>
            <a:r>
              <a:rPr lang="en-CA" dirty="0" smtClean="0"/>
              <a:t>effect </a:t>
            </a:r>
            <a:r>
              <a:rPr lang="en-CA" dirty="0"/>
              <a:t>on the </a:t>
            </a:r>
            <a:r>
              <a:rPr lang="en-CA" dirty="0" smtClean="0"/>
              <a:t>environment.  Use of these classes and pictogram is not mandatory in Canada.</a:t>
            </a:r>
          </a:p>
          <a:p>
            <a:pPr marL="0" indent="0">
              <a:buNone/>
            </a:pPr>
            <a:endParaRPr lang="en-CA" b="1" dirty="0" smtClean="0"/>
          </a:p>
          <a:p>
            <a:pPr marL="0" indent="0">
              <a:buNone/>
            </a:pPr>
            <a:r>
              <a:rPr lang="en-CA" b="1" dirty="0" smtClean="0"/>
              <a:t>Classes</a:t>
            </a:r>
            <a:endParaRPr lang="en-CA" b="1" dirty="0"/>
          </a:p>
          <a:p>
            <a:pPr>
              <a:buFont typeface="Arial" pitchFamily="34" charset="0"/>
              <a:buChar char="•"/>
            </a:pPr>
            <a:r>
              <a:rPr lang="en-CA" dirty="0" smtClean="0"/>
              <a:t>Hazardous </a:t>
            </a:r>
            <a:r>
              <a:rPr lang="en-CA" dirty="0"/>
              <a:t>to the aquatic environment</a:t>
            </a:r>
          </a:p>
          <a:p>
            <a:pPr>
              <a:buFont typeface="Arial" pitchFamily="34" charset="0"/>
              <a:buChar char="•"/>
            </a:pPr>
            <a:r>
              <a:rPr lang="en-CA" dirty="0" smtClean="0"/>
              <a:t>Hazardous to the ozone layer</a:t>
            </a:r>
            <a:endParaRPr lang="en-CA" dirty="0"/>
          </a:p>
          <a:p>
            <a:endParaRPr lang="en-CA"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35965" y="3421194"/>
            <a:ext cx="2178425" cy="2178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26187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Environmental Hazard Products </a:t>
            </a:r>
            <a:endParaRPr lang="en-CA" dirty="0"/>
          </a:p>
        </p:txBody>
      </p:sp>
      <p:sp>
        <p:nvSpPr>
          <p:cNvPr id="2" name="Content Placeholder 1"/>
          <p:cNvSpPr>
            <a:spLocks noGrp="1"/>
          </p:cNvSpPr>
          <p:nvPr>
            <p:ph sz="quarter" idx="1"/>
          </p:nvPr>
        </p:nvSpPr>
        <p:spPr>
          <a:xfrm>
            <a:off x="193040" y="1819275"/>
            <a:ext cx="7924800" cy="4134485"/>
          </a:xfrm>
        </p:spPr>
        <p:txBody>
          <a:bodyPr>
            <a:normAutofit lnSpcReduction="10000"/>
          </a:bodyPr>
          <a:lstStyle/>
          <a:p>
            <a:pPr marL="0" indent="0">
              <a:buNone/>
            </a:pPr>
            <a:r>
              <a:rPr lang="en-CA" b="1" dirty="0" smtClean="0"/>
              <a:t>Handling and Storage</a:t>
            </a:r>
          </a:p>
          <a:p>
            <a:pPr lvl="0">
              <a:buFont typeface="Arial" pitchFamily="34" charset="0"/>
              <a:buChar char="•"/>
            </a:pPr>
            <a:r>
              <a:rPr lang="en-CA" dirty="0" smtClean="0"/>
              <a:t>Have spill control procedures and equipment ready </a:t>
            </a:r>
            <a:br>
              <a:rPr lang="en-CA" dirty="0" smtClean="0"/>
            </a:br>
            <a:r>
              <a:rPr lang="en-CA" dirty="0" smtClean="0"/>
              <a:t>(e.g., absorbent spill control materials, PPE, etc.). Contain spill quickly with suitable absorbent material. </a:t>
            </a:r>
          </a:p>
          <a:p>
            <a:pPr>
              <a:buFont typeface="Arial" pitchFamily="34" charset="0"/>
              <a:buChar char="•"/>
            </a:pPr>
            <a:r>
              <a:rPr lang="en-CA" dirty="0" smtClean="0"/>
              <a:t>Dispose of product as hazardous waste properly.</a:t>
            </a:r>
          </a:p>
          <a:p>
            <a:pPr>
              <a:buFont typeface="Arial" pitchFamily="34" charset="0"/>
              <a:buChar char="•"/>
            </a:pPr>
            <a:r>
              <a:rPr lang="en-CA" dirty="0" smtClean="0"/>
              <a:t>Prevent </a:t>
            </a:r>
            <a:r>
              <a:rPr lang="en-CA" dirty="0"/>
              <a:t>from contaminating ground water, surface waters and sewer system. </a:t>
            </a:r>
            <a:r>
              <a:rPr lang="en-CA" dirty="0" smtClean="0"/>
              <a:t>Protect </a:t>
            </a:r>
            <a:r>
              <a:rPr lang="en-CA" dirty="0"/>
              <a:t>floor drains, cover opening to sewer if able to do </a:t>
            </a:r>
            <a:r>
              <a:rPr lang="en-CA" dirty="0" smtClean="0"/>
              <a:t>so and appropriate. </a:t>
            </a:r>
            <a:endParaRPr lang="en-CA" dirty="0"/>
          </a:p>
          <a:p>
            <a:pPr lvl="0">
              <a:buFont typeface="Arial" pitchFamily="34" charset="0"/>
              <a:buChar char="•"/>
            </a:pPr>
            <a:r>
              <a:rPr lang="en-CA" dirty="0" smtClean="0"/>
              <a:t>Store in </a:t>
            </a:r>
            <a:r>
              <a:rPr lang="en-CA" dirty="0"/>
              <a:t>a secure, dry, well-ventilated location.  Storage area should have </a:t>
            </a:r>
            <a:r>
              <a:rPr lang="en-CA" dirty="0" smtClean="0"/>
              <a:t>sills which </a:t>
            </a:r>
            <a:r>
              <a:rPr lang="en-CA" dirty="0"/>
              <a:t>prevent leaks </a:t>
            </a:r>
            <a:r>
              <a:rPr lang="en-CA" dirty="0" smtClean="0"/>
              <a:t>from </a:t>
            </a:r>
            <a:r>
              <a:rPr lang="en-CA" dirty="0"/>
              <a:t>escaping to sewers.  </a:t>
            </a:r>
          </a:p>
          <a:p>
            <a:endParaRPr lang="en-CA"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16130" y="989881"/>
            <a:ext cx="1440000" cy="144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4074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76" y="1114078"/>
            <a:ext cx="8295473" cy="685800"/>
          </a:xfrm>
        </p:spPr>
        <p:txBody>
          <a:bodyPr/>
          <a:lstStyle/>
          <a:p>
            <a:pPr algn="l"/>
            <a:r>
              <a:rPr lang="en-CA" dirty="0" smtClean="0"/>
              <a:t>Biohazardous Infectious Materials</a:t>
            </a:r>
            <a:br>
              <a:rPr lang="en-CA" dirty="0" smtClean="0"/>
            </a:br>
            <a:r>
              <a:rPr lang="en-CA" dirty="0" smtClean="0"/>
              <a:t>Pictogram</a:t>
            </a:r>
            <a:endParaRPr lang="en-CA" dirty="0"/>
          </a:p>
        </p:txBody>
      </p:sp>
      <p:sp>
        <p:nvSpPr>
          <p:cNvPr id="3" name="Content Placeholder 2"/>
          <p:cNvSpPr>
            <a:spLocks noGrp="1"/>
          </p:cNvSpPr>
          <p:nvPr>
            <p:ph idx="1"/>
          </p:nvPr>
        </p:nvSpPr>
        <p:spPr>
          <a:xfrm>
            <a:off x="193040" y="2060847"/>
            <a:ext cx="8627110" cy="3892913"/>
          </a:xfrm>
        </p:spPr>
        <p:txBody>
          <a:bodyPr/>
          <a:lstStyle/>
          <a:p>
            <a:r>
              <a:rPr lang="en-CA" dirty="0" smtClean="0"/>
              <a:t>These are materials or organisms (or the toxins they </a:t>
            </a:r>
            <a:br>
              <a:rPr lang="en-CA" dirty="0" smtClean="0"/>
            </a:br>
            <a:r>
              <a:rPr lang="en-CA" dirty="0" smtClean="0"/>
              <a:t>produce) that can cause diseases in people or animals.  </a:t>
            </a:r>
          </a:p>
          <a:p>
            <a:pPr lvl="1">
              <a:buFont typeface="Arial" pitchFamily="34" charset="0"/>
              <a:buChar char="•"/>
            </a:pPr>
            <a:r>
              <a:rPr lang="en-CA" dirty="0" smtClean="0"/>
              <a:t>Includes:  bacteria, viruses, fungi, parasites</a:t>
            </a:r>
          </a:p>
          <a:p>
            <a:r>
              <a:rPr lang="en-CA" dirty="0" smtClean="0"/>
              <a:t>These organisms can live in body tissues and fluids.</a:t>
            </a:r>
          </a:p>
          <a:p>
            <a:r>
              <a:rPr lang="en-CA" dirty="0" smtClean="0"/>
              <a:t>Usually found in hospitals, health care facilities, laboratories, veterinary practices or research facilities.</a:t>
            </a:r>
          </a:p>
          <a:p>
            <a:endParaRPr lang="en-CA" b="1" dirty="0" smtClean="0"/>
          </a:p>
          <a:p>
            <a:r>
              <a:rPr lang="en-CA" b="1" dirty="0" smtClean="0"/>
              <a:t>Training for this hazard class is beyond the scope of this course. </a:t>
            </a:r>
          </a:p>
          <a:p>
            <a:endParaRPr lang="en-CA" dirty="0" smtClean="0"/>
          </a:p>
          <a:p>
            <a:endParaRPr lang="en-CA" dirty="0" smtClean="0"/>
          </a:p>
          <a:p>
            <a:endParaRPr lang="en-CA"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72310" y="1701800"/>
            <a:ext cx="1203325" cy="1203325"/>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b="0" cap="none" dirty="0" smtClean="0"/>
              <a:t>Hazard Class Summary</a:t>
            </a:r>
            <a:r>
              <a:rPr lang="en-CA" b="0" dirty="0" smtClean="0"/>
              <a:t/>
            </a:r>
            <a:br>
              <a:rPr lang="en-CA" b="0" dirty="0" smtClean="0"/>
            </a:br>
            <a:endParaRPr lang="en-CA" dirty="0"/>
          </a:p>
        </p:txBody>
      </p:sp>
      <p:sp>
        <p:nvSpPr>
          <p:cNvPr id="4" name="Subtitle 3"/>
          <p:cNvSpPr>
            <a:spLocks noGrp="1"/>
          </p:cNvSpPr>
          <p:nvPr>
            <p:ph type="body" idx="1"/>
          </p:nvPr>
        </p:nvSpPr>
        <p:spPr/>
        <p:txBody>
          <a:bodyPr/>
          <a:lstStyle/>
          <a:p>
            <a:r>
              <a:rPr lang="en-CA" b="0" dirty="0" smtClean="0"/>
              <a:t> </a:t>
            </a:r>
            <a:endParaRPr lang="en-CA" b="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b="1" dirty="0" smtClean="0"/>
              <a:t>Physical hazards</a:t>
            </a:r>
            <a:endParaRPr lang="en-CA" dirty="0"/>
          </a:p>
        </p:txBody>
      </p:sp>
      <p:sp>
        <p:nvSpPr>
          <p:cNvPr id="2" name="Content Placeholder 1"/>
          <p:cNvSpPr>
            <a:spLocks noGrp="1"/>
          </p:cNvSpPr>
          <p:nvPr>
            <p:ph sz="quarter" idx="1"/>
          </p:nvPr>
        </p:nvSpPr>
        <p:spPr>
          <a:xfrm>
            <a:off x="203201" y="1885950"/>
            <a:ext cx="3546764" cy="3905250"/>
          </a:xfrm>
        </p:spPr>
        <p:txBody>
          <a:bodyPr>
            <a:normAutofit fontScale="62500" lnSpcReduction="20000"/>
          </a:bodyPr>
          <a:lstStyle/>
          <a:p>
            <a:pPr>
              <a:buFont typeface="Arial" pitchFamily="34" charset="0"/>
              <a:buChar char="•"/>
            </a:pPr>
            <a:r>
              <a:rPr lang="en-CA" dirty="0" smtClean="0"/>
              <a:t>Explosives*</a:t>
            </a:r>
          </a:p>
          <a:p>
            <a:pPr>
              <a:buFont typeface="Arial" pitchFamily="34" charset="0"/>
              <a:buChar char="•"/>
            </a:pPr>
            <a:r>
              <a:rPr lang="en-CA" dirty="0" smtClean="0"/>
              <a:t>Flammable gases</a:t>
            </a:r>
          </a:p>
          <a:p>
            <a:pPr>
              <a:buFont typeface="Arial" pitchFamily="34" charset="0"/>
              <a:buChar char="•"/>
            </a:pPr>
            <a:r>
              <a:rPr lang="en-CA" dirty="0" smtClean="0"/>
              <a:t>Flammable aerosols**</a:t>
            </a:r>
          </a:p>
          <a:p>
            <a:pPr>
              <a:buFont typeface="Arial" pitchFamily="34" charset="0"/>
              <a:buChar char="•"/>
            </a:pPr>
            <a:r>
              <a:rPr lang="en-CA" dirty="0" smtClean="0"/>
              <a:t>Oxidizing gases</a:t>
            </a:r>
          </a:p>
          <a:p>
            <a:pPr>
              <a:buFont typeface="Arial" pitchFamily="34" charset="0"/>
              <a:buChar char="•"/>
            </a:pPr>
            <a:r>
              <a:rPr lang="en-CA" dirty="0" smtClean="0"/>
              <a:t>Gases under pressure**</a:t>
            </a:r>
          </a:p>
          <a:p>
            <a:pPr>
              <a:buFont typeface="Arial" pitchFamily="34" charset="0"/>
              <a:buChar char="•"/>
            </a:pPr>
            <a:r>
              <a:rPr lang="en-CA" dirty="0" smtClean="0"/>
              <a:t>Flammable liquids**</a:t>
            </a:r>
          </a:p>
          <a:p>
            <a:pPr>
              <a:buFont typeface="Arial" pitchFamily="34" charset="0"/>
              <a:buChar char="•"/>
            </a:pPr>
            <a:r>
              <a:rPr lang="en-CA" dirty="0"/>
              <a:t>Flammable solids</a:t>
            </a:r>
          </a:p>
          <a:p>
            <a:pPr>
              <a:buFont typeface="Arial" pitchFamily="34" charset="0"/>
              <a:buChar char="•"/>
            </a:pPr>
            <a:r>
              <a:rPr lang="en-CA" dirty="0"/>
              <a:t>Self-reactive </a:t>
            </a:r>
            <a:r>
              <a:rPr lang="en-CA" dirty="0" smtClean="0"/>
              <a:t>substances</a:t>
            </a:r>
          </a:p>
          <a:p>
            <a:pPr>
              <a:buFont typeface="Arial" pitchFamily="34" charset="0"/>
              <a:buChar char="•"/>
            </a:pPr>
            <a:r>
              <a:rPr lang="en-CA" dirty="0"/>
              <a:t>Pyrophoric </a:t>
            </a:r>
            <a:r>
              <a:rPr lang="en-CA" dirty="0" smtClean="0"/>
              <a:t>liquids</a:t>
            </a:r>
          </a:p>
          <a:p>
            <a:pPr>
              <a:buFont typeface="Arial" pitchFamily="34" charset="0"/>
              <a:buChar char="•"/>
            </a:pPr>
            <a:r>
              <a:rPr lang="en-CA" dirty="0" smtClean="0"/>
              <a:t>Pyrophoric solids</a:t>
            </a:r>
          </a:p>
          <a:p>
            <a:pPr>
              <a:buFont typeface="Arial" pitchFamily="34" charset="0"/>
              <a:buChar char="•"/>
            </a:pPr>
            <a:r>
              <a:rPr lang="en-CA" dirty="0" smtClean="0"/>
              <a:t>Self-heating substances</a:t>
            </a:r>
          </a:p>
          <a:p>
            <a:pPr>
              <a:buFont typeface="Arial" pitchFamily="34" charset="0"/>
              <a:buChar char="•"/>
            </a:pPr>
            <a:endParaRPr lang="en-CA" dirty="0"/>
          </a:p>
          <a:p>
            <a:endParaRPr lang="en-CA" dirty="0"/>
          </a:p>
          <a:p>
            <a:endParaRPr lang="en-CA" dirty="0"/>
          </a:p>
        </p:txBody>
      </p:sp>
      <p:sp>
        <p:nvSpPr>
          <p:cNvPr id="4" name="Content Placeholder 3"/>
          <p:cNvSpPr>
            <a:spLocks noGrp="1"/>
          </p:cNvSpPr>
          <p:nvPr>
            <p:ph sz="quarter" idx="2"/>
          </p:nvPr>
        </p:nvSpPr>
        <p:spPr>
          <a:xfrm>
            <a:off x="4931930" y="1904999"/>
            <a:ext cx="3783445" cy="3990976"/>
          </a:xfrm>
        </p:spPr>
        <p:txBody>
          <a:bodyPr>
            <a:normAutofit fontScale="62500" lnSpcReduction="20000"/>
          </a:bodyPr>
          <a:lstStyle/>
          <a:p>
            <a:pPr>
              <a:buFont typeface="Arial" pitchFamily="34" charset="0"/>
              <a:buChar char="•"/>
            </a:pPr>
            <a:r>
              <a:rPr lang="en-CA" dirty="0" smtClean="0"/>
              <a:t>Substances that react with water and release flammable gas</a:t>
            </a:r>
          </a:p>
          <a:p>
            <a:pPr>
              <a:buFont typeface="Arial" pitchFamily="34" charset="0"/>
              <a:buChar char="•"/>
            </a:pPr>
            <a:r>
              <a:rPr lang="en-CA" dirty="0" smtClean="0"/>
              <a:t>Oxidizing liquids**</a:t>
            </a:r>
          </a:p>
          <a:p>
            <a:pPr>
              <a:buFont typeface="Arial" pitchFamily="34" charset="0"/>
              <a:buChar char="•"/>
            </a:pPr>
            <a:r>
              <a:rPr lang="en-CA" dirty="0" smtClean="0"/>
              <a:t>Oxidizing solids</a:t>
            </a:r>
          </a:p>
          <a:p>
            <a:pPr>
              <a:buFont typeface="Arial" pitchFamily="34" charset="0"/>
              <a:buChar char="•"/>
            </a:pPr>
            <a:r>
              <a:rPr lang="en-CA" dirty="0" smtClean="0"/>
              <a:t>Organic peroxides</a:t>
            </a:r>
          </a:p>
          <a:p>
            <a:pPr>
              <a:buFont typeface="Arial" pitchFamily="34" charset="0"/>
              <a:buChar char="•"/>
            </a:pPr>
            <a:r>
              <a:rPr lang="en-CA" dirty="0" smtClean="0"/>
              <a:t>Corrosive to metals**</a:t>
            </a:r>
          </a:p>
          <a:p>
            <a:pPr>
              <a:buFont typeface="Arial" pitchFamily="34" charset="0"/>
              <a:buChar char="•"/>
            </a:pPr>
            <a:r>
              <a:rPr lang="en-CA" dirty="0" smtClean="0"/>
              <a:t>Combustible dust</a:t>
            </a:r>
          </a:p>
          <a:p>
            <a:pPr>
              <a:buFont typeface="Arial" pitchFamily="34" charset="0"/>
              <a:buChar char="•"/>
            </a:pPr>
            <a:r>
              <a:rPr lang="en-CA" dirty="0" smtClean="0"/>
              <a:t>Simple asphyxiants</a:t>
            </a:r>
          </a:p>
          <a:p>
            <a:pPr>
              <a:buFont typeface="Arial" pitchFamily="34" charset="0"/>
              <a:buChar char="•"/>
            </a:pPr>
            <a:r>
              <a:rPr lang="en-CA" dirty="0" smtClean="0"/>
              <a:t>Pyrophoric gases</a:t>
            </a:r>
          </a:p>
          <a:p>
            <a:pPr>
              <a:buFont typeface="Arial" pitchFamily="34" charset="0"/>
              <a:buChar char="•"/>
            </a:pPr>
            <a:r>
              <a:rPr lang="en-CA" dirty="0" smtClean="0"/>
              <a:t>Physical Hazards not otherwise classified</a:t>
            </a:r>
            <a:br>
              <a:rPr lang="en-CA" dirty="0" smtClean="0"/>
            </a:br>
            <a:endParaRPr lang="en-CA" dirty="0" smtClean="0"/>
          </a:p>
          <a:p>
            <a:r>
              <a:rPr lang="en-CA" sz="1900" dirty="0" smtClean="0"/>
              <a:t>* Not mandatory</a:t>
            </a:r>
          </a:p>
          <a:p>
            <a:r>
              <a:rPr lang="en-CA" sz="1900" dirty="0" smtClean="0"/>
              <a:t>** Are included in participant manual</a:t>
            </a:r>
          </a:p>
          <a:p>
            <a:endParaRPr lang="en-CA" dirty="0"/>
          </a:p>
        </p:txBody>
      </p:sp>
    </p:spTree>
    <p:extLst>
      <p:ext uri="{BB962C8B-B14F-4D97-AF65-F5344CB8AC3E}">
        <p14:creationId xmlns:p14="http://schemas.microsoft.com/office/powerpoint/2010/main" val="7878435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lgn="l"/>
            <a:r>
              <a:rPr lang="en-CA" b="1" dirty="0" smtClean="0"/>
              <a:t>Health hazards</a:t>
            </a:r>
            <a:endParaRPr lang="en-CA" dirty="0"/>
          </a:p>
        </p:txBody>
      </p:sp>
      <p:sp>
        <p:nvSpPr>
          <p:cNvPr id="2" name="Content Placeholder 1"/>
          <p:cNvSpPr>
            <a:spLocks noGrp="1"/>
          </p:cNvSpPr>
          <p:nvPr>
            <p:ph sz="quarter" idx="1"/>
          </p:nvPr>
        </p:nvSpPr>
        <p:spPr>
          <a:xfrm>
            <a:off x="203200" y="1885950"/>
            <a:ext cx="4178299" cy="3905250"/>
          </a:xfrm>
        </p:spPr>
        <p:txBody>
          <a:bodyPr>
            <a:normAutofit lnSpcReduction="10000"/>
          </a:bodyPr>
          <a:lstStyle/>
          <a:p>
            <a:pPr>
              <a:buFont typeface="Arial" pitchFamily="34" charset="0"/>
              <a:buChar char="•"/>
            </a:pPr>
            <a:r>
              <a:rPr lang="en-CA" sz="2600" dirty="0" smtClean="0"/>
              <a:t>Acute toxicity**</a:t>
            </a:r>
          </a:p>
          <a:p>
            <a:pPr>
              <a:buFont typeface="Arial" pitchFamily="34" charset="0"/>
              <a:buChar char="•"/>
            </a:pPr>
            <a:r>
              <a:rPr lang="en-CA" sz="2600" dirty="0" smtClean="0"/>
              <a:t>Skin corrosion/irritation**</a:t>
            </a:r>
          </a:p>
          <a:p>
            <a:pPr>
              <a:buFont typeface="Arial" pitchFamily="34" charset="0"/>
              <a:buChar char="•"/>
            </a:pPr>
            <a:r>
              <a:rPr lang="en-CA" sz="2600" dirty="0" smtClean="0"/>
              <a:t>Serious eye damage/eye irritation**</a:t>
            </a:r>
          </a:p>
          <a:p>
            <a:pPr>
              <a:buFont typeface="Arial" pitchFamily="34" charset="0"/>
              <a:buChar char="•"/>
            </a:pPr>
            <a:r>
              <a:rPr lang="en-CA" sz="2600" dirty="0" smtClean="0"/>
              <a:t>Respiratory or skin sensitization</a:t>
            </a:r>
          </a:p>
          <a:p>
            <a:pPr>
              <a:buFont typeface="Arial" pitchFamily="34" charset="0"/>
              <a:buChar char="•"/>
            </a:pPr>
            <a:r>
              <a:rPr lang="en-CA" sz="2600" dirty="0" smtClean="0"/>
              <a:t>Germ cell mutagenicity</a:t>
            </a:r>
          </a:p>
          <a:p>
            <a:pPr>
              <a:buFont typeface="Arial" pitchFamily="34" charset="0"/>
              <a:buChar char="•"/>
            </a:pPr>
            <a:r>
              <a:rPr lang="en-CA" sz="2600" dirty="0" smtClean="0"/>
              <a:t>Carcinogenicity**</a:t>
            </a:r>
          </a:p>
          <a:p>
            <a:pPr>
              <a:buFont typeface="Arial" pitchFamily="34" charset="0"/>
              <a:buChar char="•"/>
            </a:pPr>
            <a:r>
              <a:rPr lang="en-CA" sz="2600" dirty="0" smtClean="0"/>
              <a:t>Reproductive toxicity</a:t>
            </a:r>
          </a:p>
          <a:p>
            <a:endParaRPr lang="en-CA" dirty="0"/>
          </a:p>
          <a:p>
            <a:endParaRPr lang="en-CA" dirty="0"/>
          </a:p>
        </p:txBody>
      </p:sp>
      <p:sp>
        <p:nvSpPr>
          <p:cNvPr id="4" name="Content Placeholder 3"/>
          <p:cNvSpPr>
            <a:spLocks noGrp="1"/>
          </p:cNvSpPr>
          <p:nvPr>
            <p:ph sz="quarter" idx="2"/>
          </p:nvPr>
        </p:nvSpPr>
        <p:spPr>
          <a:xfrm>
            <a:off x="4903355" y="1847850"/>
            <a:ext cx="3380509" cy="3933825"/>
          </a:xfrm>
        </p:spPr>
        <p:txBody>
          <a:bodyPr>
            <a:normAutofit lnSpcReduction="10000"/>
          </a:bodyPr>
          <a:lstStyle/>
          <a:p>
            <a:pPr>
              <a:buFont typeface="Arial" pitchFamily="34" charset="0"/>
              <a:buChar char="•"/>
            </a:pPr>
            <a:r>
              <a:rPr lang="en-CA" sz="2400" dirty="0" smtClean="0"/>
              <a:t>Specific Target Organ Toxicity (STOT) – single</a:t>
            </a:r>
          </a:p>
          <a:p>
            <a:pPr>
              <a:buFont typeface="Arial" pitchFamily="34" charset="0"/>
              <a:buChar char="•"/>
            </a:pPr>
            <a:r>
              <a:rPr lang="en-CA" sz="2400" dirty="0" smtClean="0"/>
              <a:t>STOT – repeated</a:t>
            </a:r>
          </a:p>
          <a:p>
            <a:pPr>
              <a:buFont typeface="Arial" pitchFamily="34" charset="0"/>
              <a:buChar char="•"/>
            </a:pPr>
            <a:r>
              <a:rPr lang="en-CA" sz="2400" dirty="0" smtClean="0"/>
              <a:t>Aspiration hazard</a:t>
            </a:r>
          </a:p>
          <a:p>
            <a:pPr>
              <a:buFont typeface="Arial" pitchFamily="34" charset="0"/>
              <a:buChar char="•"/>
            </a:pPr>
            <a:r>
              <a:rPr lang="en-CA" sz="2400" dirty="0" smtClean="0"/>
              <a:t>Biohazardous Infectious Materials</a:t>
            </a:r>
          </a:p>
          <a:p>
            <a:pPr>
              <a:buFont typeface="Arial" pitchFamily="34" charset="0"/>
              <a:buChar char="•"/>
            </a:pPr>
            <a:r>
              <a:rPr lang="en-CA" sz="2400" dirty="0" smtClean="0"/>
              <a:t>Health Hazards Not Otherwise Classified</a:t>
            </a:r>
          </a:p>
          <a:p>
            <a:endParaRPr lang="en-CA" sz="1200" dirty="0" smtClean="0"/>
          </a:p>
          <a:p>
            <a:r>
              <a:rPr lang="en-CA" sz="1200" dirty="0" smtClean="0"/>
              <a:t>           ** Are included in participant manual</a:t>
            </a:r>
          </a:p>
          <a:p>
            <a:endParaRPr lang="en-CA" sz="2400" dirty="0" smtClean="0"/>
          </a:p>
        </p:txBody>
      </p:sp>
    </p:spTree>
    <p:extLst>
      <p:ext uri="{BB962C8B-B14F-4D97-AF65-F5344CB8AC3E}">
        <p14:creationId xmlns:p14="http://schemas.microsoft.com/office/powerpoint/2010/main" val="3512364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b="1" dirty="0" smtClean="0"/>
              <a:t>Environmental Hazards </a:t>
            </a:r>
            <a:r>
              <a:rPr lang="en-CA" sz="2700" b="1" dirty="0" smtClean="0"/>
              <a:t>(not mandatory)</a:t>
            </a:r>
            <a:endParaRPr lang="en-CA" dirty="0"/>
          </a:p>
        </p:txBody>
      </p:sp>
      <p:sp>
        <p:nvSpPr>
          <p:cNvPr id="2" name="Content Placeholder 1"/>
          <p:cNvSpPr>
            <a:spLocks noGrp="1"/>
          </p:cNvSpPr>
          <p:nvPr>
            <p:ph sz="quarter" idx="1"/>
          </p:nvPr>
        </p:nvSpPr>
        <p:spPr/>
        <p:txBody>
          <a:bodyPr>
            <a:normAutofit/>
          </a:bodyPr>
          <a:lstStyle/>
          <a:p>
            <a:pPr>
              <a:buFont typeface="Arial" pitchFamily="34" charset="0"/>
              <a:buChar char="•"/>
            </a:pPr>
            <a:r>
              <a:rPr lang="en-CA" dirty="0" smtClean="0"/>
              <a:t>Hazardous to the aquatic environment</a:t>
            </a:r>
          </a:p>
          <a:p>
            <a:pPr>
              <a:buFont typeface="Arial" pitchFamily="34" charset="0"/>
              <a:buChar char="•"/>
            </a:pPr>
            <a:r>
              <a:rPr lang="en-CA" dirty="0" smtClean="0"/>
              <a:t>Hazardous to the ozone layer</a:t>
            </a:r>
            <a:endParaRPr lang="en-CA" dirty="0"/>
          </a:p>
          <a:p>
            <a:endParaRPr lang="en-CA"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95764" y="2188007"/>
            <a:ext cx="3304396" cy="3333703"/>
          </a:xfrm>
          <a:prstGeom prst="rect">
            <a:avLst/>
          </a:prstGeom>
          <a:noFill/>
        </p:spPr>
      </p:pic>
    </p:spTree>
    <p:extLst>
      <p:ext uri="{BB962C8B-B14F-4D97-AF65-F5344CB8AC3E}">
        <p14:creationId xmlns:p14="http://schemas.microsoft.com/office/powerpoint/2010/main" val="437502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Precautions for all Hazards</a:t>
            </a:r>
            <a:endParaRPr lang="en-CA" dirty="0"/>
          </a:p>
        </p:txBody>
      </p:sp>
      <p:sp>
        <p:nvSpPr>
          <p:cNvPr id="3" name="Content Placeholder 2"/>
          <p:cNvSpPr>
            <a:spLocks noGrp="1"/>
          </p:cNvSpPr>
          <p:nvPr>
            <p:ph idx="1"/>
          </p:nvPr>
        </p:nvSpPr>
        <p:spPr/>
        <p:txBody>
          <a:bodyPr/>
          <a:lstStyle/>
          <a:p>
            <a:pPr lvl="0">
              <a:buFont typeface="Arial" pitchFamily="34" charset="0"/>
              <a:buChar char="•"/>
            </a:pPr>
            <a:r>
              <a:rPr lang="en-CA" dirty="0" smtClean="0"/>
              <a:t>Understand ALL of the hazards associated with the product and how to use it safely.  Read the label and the SDS thoroughly.  </a:t>
            </a:r>
          </a:p>
          <a:p>
            <a:pPr>
              <a:buFont typeface="Arial" pitchFamily="34" charset="0"/>
              <a:buChar char="•"/>
            </a:pPr>
            <a:r>
              <a:rPr lang="en-CA" dirty="0" smtClean="0"/>
              <a:t>Where possible, use a chemical or product that is less hazardous. </a:t>
            </a:r>
          </a:p>
          <a:p>
            <a:pPr lvl="0">
              <a:buFont typeface="Arial" pitchFamily="34" charset="0"/>
              <a:buChar char="•"/>
            </a:pPr>
            <a:r>
              <a:rPr lang="en-CA" dirty="0" smtClean="0"/>
              <a:t>Understand and practice emergency procedures so that you know what to do if it becomes necessary.</a:t>
            </a:r>
          </a:p>
          <a:p>
            <a:pPr lvl="0">
              <a:buFont typeface="Arial" pitchFamily="34" charset="0"/>
              <a:buChar char="•"/>
            </a:pPr>
            <a:r>
              <a:rPr lang="en-CA" dirty="0" smtClean="0"/>
              <a:t>Have appropriate fire extinguisher available.</a:t>
            </a:r>
            <a:endParaRPr lang="en-CA"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cap="none" dirty="0" smtClean="0"/>
              <a:t>Physical Hazard Group</a:t>
            </a:r>
            <a:endParaRPr lang="en-CA" cap="none" dirty="0"/>
          </a:p>
        </p:txBody>
      </p:sp>
      <p:sp>
        <p:nvSpPr>
          <p:cNvPr id="5" name="Text Placeholder 4"/>
          <p:cNvSpPr>
            <a:spLocks noGrp="1"/>
          </p:cNvSpPr>
          <p:nvPr>
            <p:ph type="body" idx="1"/>
          </p:nvPr>
        </p:nvSpPr>
        <p:spPr/>
        <p:txBody>
          <a:bodyPr/>
          <a:lstStyle/>
          <a:p>
            <a:r>
              <a:rPr lang="en-CA" dirty="0" smtClean="0"/>
              <a:t> </a:t>
            </a:r>
            <a:endParaRPr lang="en-CA"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algn="l"/>
            <a:r>
              <a:rPr lang="en-CA" dirty="0" smtClean="0"/>
              <a:t>Explosives</a:t>
            </a:r>
            <a:endParaRPr lang="en-CA" dirty="0"/>
          </a:p>
        </p:txBody>
      </p:sp>
      <p:sp>
        <p:nvSpPr>
          <p:cNvPr id="2" name="Content Placeholder 1"/>
          <p:cNvSpPr>
            <a:spLocks noGrp="1"/>
          </p:cNvSpPr>
          <p:nvPr>
            <p:ph sz="quarter" idx="1"/>
          </p:nvPr>
        </p:nvSpPr>
        <p:spPr>
          <a:xfrm>
            <a:off x="257175" y="1838324"/>
            <a:ext cx="8543925" cy="4171951"/>
          </a:xfrm>
        </p:spPr>
        <p:txBody>
          <a:bodyPr>
            <a:normAutofit/>
          </a:bodyPr>
          <a:lstStyle/>
          <a:p>
            <a:r>
              <a:rPr lang="en-CA" dirty="0"/>
              <a:t>These </a:t>
            </a:r>
            <a:r>
              <a:rPr lang="en-CA" dirty="0" smtClean="0"/>
              <a:t>products </a:t>
            </a:r>
            <a:r>
              <a:rPr lang="en-CA" dirty="0"/>
              <a:t>are not </a:t>
            </a:r>
            <a:r>
              <a:rPr lang="en-CA" dirty="0" smtClean="0"/>
              <a:t>common </a:t>
            </a:r>
            <a:r>
              <a:rPr lang="en-CA" dirty="0"/>
              <a:t>in </a:t>
            </a:r>
            <a:r>
              <a:rPr lang="en-CA" dirty="0" smtClean="0"/>
              <a:t>most workplaces.</a:t>
            </a:r>
            <a:br>
              <a:rPr lang="en-CA" dirty="0" smtClean="0"/>
            </a:br>
            <a:r>
              <a:rPr lang="en-CA" dirty="0" smtClean="0"/>
              <a:t>Explosives are covered by other legislation in Canada.</a:t>
            </a:r>
          </a:p>
          <a:p>
            <a:endParaRPr lang="en-CA" dirty="0" smtClean="0"/>
          </a:p>
          <a:p>
            <a:r>
              <a:rPr lang="en-CA" dirty="0" smtClean="0"/>
              <a:t>Explosives are solids </a:t>
            </a:r>
            <a:r>
              <a:rPr lang="en-CA" dirty="0"/>
              <a:t>or </a:t>
            </a:r>
            <a:r>
              <a:rPr lang="en-CA" dirty="0" smtClean="0"/>
              <a:t>liquids (or mixtures) </a:t>
            </a:r>
            <a:r>
              <a:rPr lang="en-CA" dirty="0"/>
              <a:t>which </a:t>
            </a:r>
            <a:r>
              <a:rPr lang="en-CA" dirty="0" smtClean="0"/>
              <a:t>are </a:t>
            </a:r>
            <a:r>
              <a:rPr lang="en-CA" dirty="0"/>
              <a:t>capable of producing gas at a temperature and pressure and speed which can cause significant damage to the surroundings.  </a:t>
            </a:r>
            <a:endParaRPr lang="en-CA" dirty="0" smtClean="0"/>
          </a:p>
          <a:p>
            <a:endParaRPr lang="en-CA" dirty="0" smtClean="0"/>
          </a:p>
          <a:p>
            <a:r>
              <a:rPr lang="en-CA" dirty="0" smtClean="0"/>
              <a:t>NOTE: Explosive products require </a:t>
            </a:r>
            <a:r>
              <a:rPr lang="en-CA" dirty="0"/>
              <a:t>very specific handling and storage precautions and are </a:t>
            </a:r>
            <a:r>
              <a:rPr lang="en-CA" dirty="0" smtClean="0"/>
              <a:t>beyond </a:t>
            </a:r>
            <a:r>
              <a:rPr lang="en-CA" dirty="0"/>
              <a:t>the scope of this course. </a:t>
            </a:r>
            <a:r>
              <a:rPr lang="en-CA" dirty="0" smtClean="0"/>
              <a:t> </a:t>
            </a:r>
            <a:endParaRPr lang="en-CA"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14286" y="1179240"/>
            <a:ext cx="1430740" cy="14307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416406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Geneva"/>
        <a:cs typeface="Geneva"/>
      </a:majorFont>
      <a:minorFont>
        <a:latin typeface="Verdana"/>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Lucida Grande" charset="0"/>
            <a:ea typeface="Geneva" charset="0"/>
            <a:cs typeface="Geneva"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21374</TotalTime>
  <Words>9423</Words>
  <Application>Microsoft Office PowerPoint</Application>
  <PresentationFormat>On-screen Show (4:3)</PresentationFormat>
  <Paragraphs>1820</Paragraphs>
  <Slides>205</Slides>
  <Notes>58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205</vt:i4>
      </vt:variant>
    </vt:vector>
  </HeadingPairs>
  <TitlesOfParts>
    <vt:vector size="215" baseType="lpstr">
      <vt:lpstr>MS PGothic</vt:lpstr>
      <vt:lpstr>Arial</vt:lpstr>
      <vt:lpstr>Arial Black</vt:lpstr>
      <vt:lpstr>Calibri</vt:lpstr>
      <vt:lpstr>Franklin Gothic Medium</vt:lpstr>
      <vt:lpstr>Geneva</vt:lpstr>
      <vt:lpstr>Lucida Grande</vt:lpstr>
      <vt:lpstr>Symbol</vt:lpstr>
      <vt:lpstr>Verdana</vt:lpstr>
      <vt:lpstr>Blank Presentation</vt:lpstr>
      <vt:lpstr>PowerPoint Presentation</vt:lpstr>
      <vt:lpstr>WHMIS 2015 </vt:lpstr>
      <vt:lpstr>Introduction to WHMIS 2015</vt:lpstr>
      <vt:lpstr>Why Learn about WHMIS?</vt:lpstr>
      <vt:lpstr>What is WHMIS 2015?</vt:lpstr>
      <vt:lpstr>Benefits of aligning WHMIS with GHS</vt:lpstr>
      <vt:lpstr>WHMIS 2015</vt:lpstr>
      <vt:lpstr>WHMIS continues to...</vt:lpstr>
      <vt:lpstr>Why is it important to work safely with hazardous products?</vt:lpstr>
      <vt:lpstr>Overall Goal </vt:lpstr>
      <vt:lpstr>Activity</vt:lpstr>
      <vt:lpstr>Activity</vt:lpstr>
      <vt:lpstr>Why change?</vt:lpstr>
      <vt:lpstr>Roles, Responsibilities And The Law</vt:lpstr>
      <vt:lpstr>Workplace Responsibility System (WRS)</vt:lpstr>
      <vt:lpstr>Worker rights</vt:lpstr>
      <vt:lpstr>WHMIS is the Law in Every Workplace</vt:lpstr>
      <vt:lpstr>WHMIS is the Law in YOUR Workplace</vt:lpstr>
      <vt:lpstr>These regulations require your employer to:</vt:lpstr>
      <vt:lpstr>Your Legal Responsibilities</vt:lpstr>
      <vt:lpstr>Suppliers Responsibilities</vt:lpstr>
      <vt:lpstr>Who enforces WHMIS?</vt:lpstr>
      <vt:lpstr>Which workplace products are covered by WHMIS?</vt:lpstr>
      <vt:lpstr>Exclusions</vt:lpstr>
      <vt:lpstr>Exclusions</vt:lpstr>
      <vt:lpstr>We mention these exclusions because...</vt:lpstr>
      <vt:lpstr>Why change?</vt:lpstr>
      <vt:lpstr>Components of the Hazard Classification and Labelling System</vt:lpstr>
      <vt:lpstr>Common Elements </vt:lpstr>
      <vt:lpstr>Hazard Groups</vt:lpstr>
      <vt:lpstr>Hazard Classes</vt:lpstr>
      <vt:lpstr>Physical Hazard Classes </vt:lpstr>
      <vt:lpstr>Health Hazard Classes  </vt:lpstr>
      <vt:lpstr>Environmental Hazard Classes (GHS defined)</vt:lpstr>
      <vt:lpstr>WHMIS-defined Hazard Classes</vt:lpstr>
      <vt:lpstr>Hazard Categories</vt:lpstr>
      <vt:lpstr>Example of Category Ranking</vt:lpstr>
      <vt:lpstr>Hazard Pictograms</vt:lpstr>
      <vt:lpstr>Pictograms</vt:lpstr>
      <vt:lpstr>Hazard Statements</vt:lpstr>
      <vt:lpstr>Signal Words</vt:lpstr>
      <vt:lpstr>Precautionary Statements</vt:lpstr>
      <vt:lpstr>Putting these elements together</vt:lpstr>
      <vt:lpstr>Supplier Label</vt:lpstr>
      <vt:lpstr>Workplace Label</vt:lpstr>
      <vt:lpstr>What should a worker do?</vt:lpstr>
      <vt:lpstr>Activity </vt:lpstr>
      <vt:lpstr>Activity</vt:lpstr>
      <vt:lpstr>Safety Data Sheets (SDSs)</vt:lpstr>
      <vt:lpstr>Why learn about SDSs?</vt:lpstr>
      <vt:lpstr>Products</vt:lpstr>
      <vt:lpstr>Safety Data Sheets (SDSs)</vt:lpstr>
      <vt:lpstr>SDS Sections </vt:lpstr>
      <vt:lpstr>Who uses SDSs?</vt:lpstr>
      <vt:lpstr>How to Read and Use the SDS</vt:lpstr>
      <vt:lpstr>4 Main Purposes of an SDS</vt:lpstr>
      <vt:lpstr>What is hazard analysis?</vt:lpstr>
      <vt:lpstr>Hierarchy of Hazard Control</vt:lpstr>
      <vt:lpstr>Activity:  Finding your way around an SDS</vt:lpstr>
      <vt:lpstr>Multi-hazard products</vt:lpstr>
      <vt:lpstr>Activity</vt:lpstr>
      <vt:lpstr>Hazard Pictogram Summary </vt:lpstr>
      <vt:lpstr>Hazard Pictogram Summary </vt:lpstr>
      <vt:lpstr>Pictograms and Classes</vt:lpstr>
      <vt:lpstr>General Handling Information</vt:lpstr>
      <vt:lpstr>Exploding Bomb Pictogram</vt:lpstr>
      <vt:lpstr>Flame Pictogram</vt:lpstr>
      <vt:lpstr>Flammable Products</vt:lpstr>
      <vt:lpstr>Flammable Products</vt:lpstr>
      <vt:lpstr>Flammable Products</vt:lpstr>
      <vt:lpstr>Flame over circle Pictogram</vt:lpstr>
      <vt:lpstr>Oxidizing Hazards</vt:lpstr>
      <vt:lpstr>Oxidizing Products</vt:lpstr>
      <vt:lpstr>Oxidizing Products</vt:lpstr>
      <vt:lpstr>Gas cylinder Pictogram</vt:lpstr>
      <vt:lpstr>Gases Under Pressure Products</vt:lpstr>
      <vt:lpstr>Gases Under Pressure Products</vt:lpstr>
      <vt:lpstr>Corrosion Pictogram  </vt:lpstr>
      <vt:lpstr>Corrosive Products </vt:lpstr>
      <vt:lpstr>Corrosive Products </vt:lpstr>
      <vt:lpstr>Skull and crossbones Pictogram</vt:lpstr>
      <vt:lpstr>Acute Toxicity Products</vt:lpstr>
      <vt:lpstr>Acute Toxicity Products</vt:lpstr>
      <vt:lpstr>Health Hazard Pictogram</vt:lpstr>
      <vt:lpstr>Health Hazard Products</vt:lpstr>
      <vt:lpstr>Health Hazard Products</vt:lpstr>
      <vt:lpstr>Exclamation Mark</vt:lpstr>
      <vt:lpstr>Exclamation Mark Products</vt:lpstr>
      <vt:lpstr>Exclamation Mark Products</vt:lpstr>
      <vt:lpstr>Environment Pictogram</vt:lpstr>
      <vt:lpstr>Environmental Hazard Products </vt:lpstr>
      <vt:lpstr>Biohazardous Infectious Materials Pictogram</vt:lpstr>
      <vt:lpstr>Hazard Class Summary </vt:lpstr>
      <vt:lpstr>Physical hazards</vt:lpstr>
      <vt:lpstr>Health hazards</vt:lpstr>
      <vt:lpstr>Environmental Hazards (not mandatory)</vt:lpstr>
      <vt:lpstr>Precautions for all Hazards</vt:lpstr>
      <vt:lpstr>Physical Hazard Group</vt:lpstr>
      <vt:lpstr>Explosives</vt:lpstr>
      <vt:lpstr>Explosives</vt:lpstr>
      <vt:lpstr>Flammable Gases</vt:lpstr>
      <vt:lpstr>Flammable Gases</vt:lpstr>
      <vt:lpstr>Flammable Gases</vt:lpstr>
      <vt:lpstr>Flammable Aerosols</vt:lpstr>
      <vt:lpstr> Flammable Aerosols</vt:lpstr>
      <vt:lpstr>Flammable Aerosols</vt:lpstr>
      <vt:lpstr>Oxidizing Gases</vt:lpstr>
      <vt:lpstr>Oxidizing Gases</vt:lpstr>
      <vt:lpstr>Oxidizing Gases</vt:lpstr>
      <vt:lpstr>Gases Under Pressure</vt:lpstr>
      <vt:lpstr>Gases Under Pressure</vt:lpstr>
      <vt:lpstr>Gases Under Pressure</vt:lpstr>
      <vt:lpstr>Gases Under Pressure</vt:lpstr>
      <vt:lpstr>Gases Under Pressure</vt:lpstr>
      <vt:lpstr>Flammable Liquids</vt:lpstr>
      <vt:lpstr>Flammable Liquids</vt:lpstr>
      <vt:lpstr>Flammable Liquids</vt:lpstr>
      <vt:lpstr>Flammable Liquids</vt:lpstr>
      <vt:lpstr>Flammable Solids</vt:lpstr>
      <vt:lpstr>Flammable Solids</vt:lpstr>
      <vt:lpstr>Flammable Solids</vt:lpstr>
      <vt:lpstr>Self-Reactive Substances and Mixtures</vt:lpstr>
      <vt:lpstr>Self-Reactive Substances and Mixtures</vt:lpstr>
      <vt:lpstr>Self-Reactive Substances and Mixtures</vt:lpstr>
      <vt:lpstr>Oxidizing Liquids</vt:lpstr>
      <vt:lpstr>Oxidizing Liquids</vt:lpstr>
      <vt:lpstr>Oxidizing Liquids</vt:lpstr>
      <vt:lpstr>Oxidizing Solids</vt:lpstr>
      <vt:lpstr>Oxidizing Solids</vt:lpstr>
      <vt:lpstr>Oxidizing Solids</vt:lpstr>
      <vt:lpstr>Pyrophoric Liquids</vt:lpstr>
      <vt:lpstr>Pyrophoric Liquids</vt:lpstr>
      <vt:lpstr>Pyrophoric Liquids</vt:lpstr>
      <vt:lpstr>Pyrophoric Solids</vt:lpstr>
      <vt:lpstr>Pyrophoric Solids</vt:lpstr>
      <vt:lpstr>Pyrophoric Solids</vt:lpstr>
      <vt:lpstr>Self-Heating Substances and Mixtures</vt:lpstr>
      <vt:lpstr>Self-Heating Substances and Mixtures</vt:lpstr>
      <vt:lpstr>Self-Heating Substances and Mixtures</vt:lpstr>
      <vt:lpstr>Substances and mixtures which, in contact with water, emit flammable gases</vt:lpstr>
      <vt:lpstr>Substances which, in contact with water, emit flammable gases</vt:lpstr>
      <vt:lpstr>PowerPoint Presentation</vt:lpstr>
      <vt:lpstr>Organic Peroxides</vt:lpstr>
      <vt:lpstr>Organic Peroxides</vt:lpstr>
      <vt:lpstr>Organic Peroxides</vt:lpstr>
      <vt:lpstr>Corrosive to Metals</vt:lpstr>
      <vt:lpstr>Corrosive to Metals</vt:lpstr>
      <vt:lpstr>Corrosive to Metals</vt:lpstr>
      <vt:lpstr>Combustible Dusts</vt:lpstr>
      <vt:lpstr>Combustible Dusts</vt:lpstr>
      <vt:lpstr>Simple Asphyxiants</vt:lpstr>
      <vt:lpstr>Pyrophoric Gases</vt:lpstr>
      <vt:lpstr>Pyrophoric Gases</vt:lpstr>
      <vt:lpstr>Physical Hazards Not Otherwise Classified (PHNOC)</vt:lpstr>
      <vt:lpstr>Health Hazard Group</vt:lpstr>
      <vt:lpstr>Acute Toxicity</vt:lpstr>
      <vt:lpstr>Acute Toxicity</vt:lpstr>
      <vt:lpstr>Acute Toxicity</vt:lpstr>
      <vt:lpstr>Skin Corrosion / Irritation</vt:lpstr>
      <vt:lpstr>Skin Corrosion / Irritation</vt:lpstr>
      <vt:lpstr>Skin Corrosion / Irritation</vt:lpstr>
      <vt:lpstr>Serious Eye Damage / Eye Irritation</vt:lpstr>
      <vt:lpstr>Serious Eye Damage / Eye Irritation</vt:lpstr>
      <vt:lpstr>Serious Eye Damage / Eye Irritation</vt:lpstr>
      <vt:lpstr>Respiratory or Skin Sensitization: Respiratory sensitizer</vt:lpstr>
      <vt:lpstr>PowerPoint Presentation</vt:lpstr>
      <vt:lpstr>Respiratory or Skin Sensitization: Respiratory sensitizer</vt:lpstr>
      <vt:lpstr>Respiratory or Skin Sensitization:  Skin sensitizer</vt:lpstr>
      <vt:lpstr>Respiratory or Skin Sensitization:  Skin sensitizer</vt:lpstr>
      <vt:lpstr>Respiratory or Skin Sensitization:  Skin sensitizer</vt:lpstr>
      <vt:lpstr>Germ Cell Mutagenicity</vt:lpstr>
      <vt:lpstr>Germ Cell Mutagenicity</vt:lpstr>
      <vt:lpstr>Germ Cell Mutagenicity</vt:lpstr>
      <vt:lpstr>Carcinogenicity</vt:lpstr>
      <vt:lpstr>Carcinogenicity</vt:lpstr>
      <vt:lpstr>Carcinogenicity</vt:lpstr>
      <vt:lpstr>Reproductive Toxicity</vt:lpstr>
      <vt:lpstr>Reproductive Toxicity</vt:lpstr>
      <vt:lpstr>Reproductive Toxicity</vt:lpstr>
      <vt:lpstr>Specific Target Organ Toxicity - Single</vt:lpstr>
      <vt:lpstr>Specific Target Organ Toxicity - Single</vt:lpstr>
      <vt:lpstr>Specific Target Organ Toxicity - Single</vt:lpstr>
      <vt:lpstr>Specific Target Organ Toxicity - Repeated</vt:lpstr>
      <vt:lpstr>Specific Target Organ Toxicity - Repeated</vt:lpstr>
      <vt:lpstr>Specific Target Organ Toxicity - Repeated</vt:lpstr>
      <vt:lpstr>Aspiration Hazard</vt:lpstr>
      <vt:lpstr>Aspiration Hazard</vt:lpstr>
      <vt:lpstr>Aspiration Hazard</vt:lpstr>
      <vt:lpstr>Biohazardous Infectious Materials</vt:lpstr>
      <vt:lpstr>Health Hazards Not Otherwise Classified</vt:lpstr>
      <vt:lpstr>Hazardous to the Aquatic Environment (short-term) (not mandatory)</vt:lpstr>
      <vt:lpstr>Hazardous to the Aquatic Environment (short-term) (not mandatory)</vt:lpstr>
      <vt:lpstr>Hazardous to the Aquatic Environment (short-term) (not mandatory)</vt:lpstr>
      <vt:lpstr>Hazardous to the Aquatic Environment (long-term)  (not mandatory)</vt:lpstr>
      <vt:lpstr>Hazardous to the Aquatic Environment (long-term)  (not mandatory)</vt:lpstr>
      <vt:lpstr>Hazardous to the Aquatic Environment (long-term)  (not mandatory)</vt:lpstr>
      <vt:lpstr>Hazardous to the Ozone Layer  (not mandatory)</vt:lpstr>
      <vt:lpstr>Hazardous to the Ozone Layer  (not mandatory)</vt:lpstr>
      <vt:lpstr>Hazardous to the Ozone Layer  (not mandatory)</vt:lpstr>
      <vt:lpstr>Workplace Specific Training </vt:lpstr>
      <vt:lpstr>Site-Specific WHMIS Program</vt:lpstr>
      <vt:lpstr>Site-Specific WHMIS Program</vt:lpstr>
      <vt:lpstr>Workplace Specific Training</vt:lpstr>
      <vt:lpstr>ACTIVITY:  Workplace-Specific Worksheet</vt:lpstr>
      <vt:lpstr>As a worker, can you answer these four questions about every product you work with or may be exposed to?</vt:lpstr>
    </vt:vector>
  </TitlesOfParts>
  <Company>CCOHS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WHMIS 2015</dc:title>
  <dc:creator>Canadian Centre for Occupational Health and Safety (CCOHS)</dc:creator>
  <cp:lastModifiedBy>Shelby Scott</cp:lastModifiedBy>
  <cp:revision>583</cp:revision>
  <cp:lastPrinted>2010-08-16T17:57:52Z</cp:lastPrinted>
  <dcterms:created xsi:type="dcterms:W3CDTF">2010-11-08T19:44:50Z</dcterms:created>
  <dcterms:modified xsi:type="dcterms:W3CDTF">2018-10-25T16:50:59Z</dcterms:modified>
</cp:coreProperties>
</file>